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sldIdLst>
    <p:sldId id="256" r:id="rId2"/>
    <p:sldId id="257" r:id="rId3"/>
    <p:sldId id="258" r:id="rId4"/>
    <p:sldId id="275" r:id="rId5"/>
    <p:sldId id="277" r:id="rId6"/>
    <p:sldId id="259" r:id="rId7"/>
    <p:sldId id="260" r:id="rId8"/>
    <p:sldId id="261" r:id="rId9"/>
    <p:sldId id="276"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x="9144000" cy="6858000" type="screen4x3"/>
  <p:notesSz cx="6858000" cy="9144000"/>
  <p:defaultTextStyle>
    <a:defPPr>
      <a:defRPr lang="en-US"/>
    </a:defPPr>
    <a:lvl1pPr algn="l" rtl="0" fontAlgn="base">
      <a:spcBef>
        <a:spcPct val="0"/>
      </a:spcBef>
      <a:spcAft>
        <a:spcPct val="0"/>
      </a:spcAft>
      <a:defRPr sz="2400" b="1" kern="1200">
        <a:solidFill>
          <a:schemeClr val="tx2"/>
        </a:solidFill>
        <a:latin typeface="Century Gothic" pitchFamily="34" charset="0"/>
        <a:ea typeface="+mn-ea"/>
        <a:cs typeface="Arial" charset="0"/>
      </a:defRPr>
    </a:lvl1pPr>
    <a:lvl2pPr marL="457200" algn="l" rtl="0" fontAlgn="base">
      <a:spcBef>
        <a:spcPct val="0"/>
      </a:spcBef>
      <a:spcAft>
        <a:spcPct val="0"/>
      </a:spcAft>
      <a:defRPr sz="2400" b="1" kern="1200">
        <a:solidFill>
          <a:schemeClr val="tx2"/>
        </a:solidFill>
        <a:latin typeface="Century Gothic" pitchFamily="34" charset="0"/>
        <a:ea typeface="+mn-ea"/>
        <a:cs typeface="Arial" charset="0"/>
      </a:defRPr>
    </a:lvl2pPr>
    <a:lvl3pPr marL="914400" algn="l" rtl="0" fontAlgn="base">
      <a:spcBef>
        <a:spcPct val="0"/>
      </a:spcBef>
      <a:spcAft>
        <a:spcPct val="0"/>
      </a:spcAft>
      <a:defRPr sz="2400" b="1" kern="1200">
        <a:solidFill>
          <a:schemeClr val="tx2"/>
        </a:solidFill>
        <a:latin typeface="Century Gothic" pitchFamily="34" charset="0"/>
        <a:ea typeface="+mn-ea"/>
        <a:cs typeface="Arial" charset="0"/>
      </a:defRPr>
    </a:lvl3pPr>
    <a:lvl4pPr marL="1371600" algn="l" rtl="0" fontAlgn="base">
      <a:spcBef>
        <a:spcPct val="0"/>
      </a:spcBef>
      <a:spcAft>
        <a:spcPct val="0"/>
      </a:spcAft>
      <a:defRPr sz="2400" b="1" kern="1200">
        <a:solidFill>
          <a:schemeClr val="tx2"/>
        </a:solidFill>
        <a:latin typeface="Century Gothic" pitchFamily="34" charset="0"/>
        <a:ea typeface="+mn-ea"/>
        <a:cs typeface="Arial" charset="0"/>
      </a:defRPr>
    </a:lvl4pPr>
    <a:lvl5pPr marL="1828800" algn="l" rtl="0" fontAlgn="base">
      <a:spcBef>
        <a:spcPct val="0"/>
      </a:spcBef>
      <a:spcAft>
        <a:spcPct val="0"/>
      </a:spcAft>
      <a:defRPr sz="2400" b="1" kern="1200">
        <a:solidFill>
          <a:schemeClr val="tx2"/>
        </a:solidFill>
        <a:latin typeface="Century Gothic" pitchFamily="34" charset="0"/>
        <a:ea typeface="+mn-ea"/>
        <a:cs typeface="Arial" charset="0"/>
      </a:defRPr>
    </a:lvl5pPr>
    <a:lvl6pPr marL="2286000" algn="l" defTabSz="914400" rtl="0" eaLnBrk="1" latinLnBrk="0" hangingPunct="1">
      <a:defRPr sz="2400" b="1" kern="1200">
        <a:solidFill>
          <a:schemeClr val="tx2"/>
        </a:solidFill>
        <a:latin typeface="Century Gothic" pitchFamily="34" charset="0"/>
        <a:ea typeface="+mn-ea"/>
        <a:cs typeface="Arial" charset="0"/>
      </a:defRPr>
    </a:lvl6pPr>
    <a:lvl7pPr marL="2743200" algn="l" defTabSz="914400" rtl="0" eaLnBrk="1" latinLnBrk="0" hangingPunct="1">
      <a:defRPr sz="2400" b="1" kern="1200">
        <a:solidFill>
          <a:schemeClr val="tx2"/>
        </a:solidFill>
        <a:latin typeface="Century Gothic" pitchFamily="34" charset="0"/>
        <a:ea typeface="+mn-ea"/>
        <a:cs typeface="Arial" charset="0"/>
      </a:defRPr>
    </a:lvl7pPr>
    <a:lvl8pPr marL="3200400" algn="l" defTabSz="914400" rtl="0" eaLnBrk="1" latinLnBrk="0" hangingPunct="1">
      <a:defRPr sz="2400" b="1" kern="1200">
        <a:solidFill>
          <a:schemeClr val="tx2"/>
        </a:solidFill>
        <a:latin typeface="Century Gothic" pitchFamily="34" charset="0"/>
        <a:ea typeface="+mn-ea"/>
        <a:cs typeface="Arial" charset="0"/>
      </a:defRPr>
    </a:lvl8pPr>
    <a:lvl9pPr marL="3657600" algn="l" defTabSz="914400" rtl="0" eaLnBrk="1" latinLnBrk="0" hangingPunct="1">
      <a:defRPr sz="2400" b="1" kern="1200">
        <a:solidFill>
          <a:schemeClr val="tx2"/>
        </a:solidFill>
        <a:latin typeface="Century Gothic"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6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7890" name="Group 2"/>
          <p:cNvGrpSpPr>
            <a:grpSpLocks/>
          </p:cNvGrpSpPr>
          <p:nvPr/>
        </p:nvGrpSpPr>
        <p:grpSpPr bwMode="auto">
          <a:xfrm>
            <a:off x="0" y="0"/>
            <a:ext cx="5867400" cy="6858000"/>
            <a:chOff x="0" y="0"/>
            <a:chExt cx="3696" cy="4320"/>
          </a:xfrm>
        </p:grpSpPr>
        <p:sp>
          <p:nvSpPr>
            <p:cNvPr id="37891"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endParaRPr kumimoji="1" lang="en-US" b="0">
                <a:solidFill>
                  <a:schemeClr val="tx1"/>
                </a:solidFill>
                <a:latin typeface="Times New Roman" pitchFamily="18" charset="0"/>
              </a:endParaRPr>
            </a:p>
          </p:txBody>
        </p:sp>
        <p:sp>
          <p:nvSpPr>
            <p:cNvPr id="37892"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endParaRPr kumimoji="1" lang="en-US" b="0">
                <a:solidFill>
                  <a:schemeClr val="tx1"/>
                </a:solidFill>
                <a:latin typeface="Times New Roman" pitchFamily="18" charset="0"/>
              </a:endParaRPr>
            </a:p>
          </p:txBody>
        </p:sp>
      </p:grpSp>
      <p:grpSp>
        <p:nvGrpSpPr>
          <p:cNvPr id="37893" name="Group 5"/>
          <p:cNvGrpSpPr>
            <a:grpSpLocks/>
          </p:cNvGrpSpPr>
          <p:nvPr/>
        </p:nvGrpSpPr>
        <p:grpSpPr bwMode="auto">
          <a:xfrm>
            <a:off x="3632200" y="4889500"/>
            <a:ext cx="4876800" cy="319088"/>
            <a:chOff x="2288" y="3080"/>
            <a:chExt cx="3072" cy="201"/>
          </a:xfrm>
        </p:grpSpPr>
        <p:sp>
          <p:nvSpPr>
            <p:cNvPr id="37894"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en-US"/>
            </a:p>
          </p:txBody>
        </p:sp>
        <p:sp>
          <p:nvSpPr>
            <p:cNvPr id="37895"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en-US"/>
            </a:p>
          </p:txBody>
        </p:sp>
      </p:grpSp>
      <p:sp>
        <p:nvSpPr>
          <p:cNvPr id="37896"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37897" name="Rectangle 9"/>
          <p:cNvSpPr>
            <a:spLocks noGrp="1" noChangeArrowheads="1"/>
          </p:cNvSpPr>
          <p:nvPr>
            <p:ph type="dt" sz="quarter" idx="2"/>
          </p:nvPr>
        </p:nvSpPr>
        <p:spPr/>
        <p:txBody>
          <a:bodyPr/>
          <a:lstStyle>
            <a:lvl1pPr>
              <a:defRPr>
                <a:solidFill>
                  <a:schemeClr val="bg1"/>
                </a:solidFill>
              </a:defRPr>
            </a:lvl1pPr>
          </a:lstStyle>
          <a:p>
            <a:endParaRPr lang="en-US"/>
          </a:p>
        </p:txBody>
      </p:sp>
      <p:sp>
        <p:nvSpPr>
          <p:cNvPr id="37898" name="Rectangle 10"/>
          <p:cNvSpPr>
            <a:spLocks noGrp="1" noChangeArrowheads="1"/>
          </p:cNvSpPr>
          <p:nvPr>
            <p:ph type="ftr" sz="quarter" idx="3"/>
          </p:nvPr>
        </p:nvSpPr>
        <p:spPr/>
        <p:txBody>
          <a:bodyPr/>
          <a:lstStyle>
            <a:lvl1pPr algn="r">
              <a:defRPr/>
            </a:lvl1pPr>
          </a:lstStyle>
          <a:p>
            <a:endParaRPr lang="en-US"/>
          </a:p>
        </p:txBody>
      </p:sp>
      <p:sp>
        <p:nvSpPr>
          <p:cNvPr id="37899" name="Rectangle 11"/>
          <p:cNvSpPr>
            <a:spLocks noGrp="1" noChangeArrowheads="1"/>
          </p:cNvSpPr>
          <p:nvPr>
            <p:ph type="sldNum" sz="quarter" idx="4"/>
          </p:nvPr>
        </p:nvSpPr>
        <p:spPr>
          <a:xfrm>
            <a:off x="76200" y="6248400"/>
            <a:ext cx="587375" cy="488950"/>
          </a:xfrm>
        </p:spPr>
        <p:txBody>
          <a:bodyPr anchorCtr="0"/>
          <a:lstStyle>
            <a:lvl1pPr>
              <a:defRPr/>
            </a:lvl1pPr>
          </a:lstStyle>
          <a:p>
            <a:fld id="{26C01DB7-22FD-4AAD-BC55-F98C18F899DF}" type="slidenum">
              <a:rPr lang="en-US"/>
              <a:pPr/>
              <a:t>‹#›</a:t>
            </a:fld>
            <a:endParaRPr lang="en-US"/>
          </a:p>
        </p:txBody>
      </p:sp>
      <p:sp>
        <p:nvSpPr>
          <p:cNvPr id="37900"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495451-C375-4074-BA34-4D73E9346B8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BB4D1B-FDD6-4284-941E-B10DFA841F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395B28-E473-4B49-AE79-434169A2532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B03DF4-EAFA-4982-8905-209CE9E85CB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8FA3F69-A0EA-4F01-9791-723B50D81F6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B5334E3-4A9B-48F4-9825-8AAD4176C3C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ABD67DD-2E81-4C8C-B19B-EC0D0FA8CC6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ED9CDEC-AD9A-4AC5-8F90-EDF35C8AFA8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F8B731D-6828-473F-B480-510F330E2BD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E207F92-F023-4766-9CAC-DB46582D4BE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866" name="Group 2"/>
          <p:cNvGrpSpPr>
            <a:grpSpLocks/>
          </p:cNvGrpSpPr>
          <p:nvPr/>
        </p:nvGrpSpPr>
        <p:grpSpPr bwMode="auto">
          <a:xfrm>
            <a:off x="0" y="0"/>
            <a:ext cx="7620000" cy="6858000"/>
            <a:chOff x="0" y="0"/>
            <a:chExt cx="4800" cy="4320"/>
          </a:xfrm>
        </p:grpSpPr>
        <p:grpSp>
          <p:nvGrpSpPr>
            <p:cNvPr id="36867" name="Group 3"/>
            <p:cNvGrpSpPr>
              <a:grpSpLocks/>
            </p:cNvGrpSpPr>
            <p:nvPr userDrawn="1"/>
          </p:nvGrpSpPr>
          <p:grpSpPr bwMode="auto">
            <a:xfrm>
              <a:off x="0" y="0"/>
              <a:ext cx="2016" cy="4320"/>
              <a:chOff x="0" y="0"/>
              <a:chExt cx="2016" cy="4320"/>
            </a:xfrm>
          </p:grpSpPr>
          <p:sp>
            <p:nvSpPr>
              <p:cNvPr id="36868"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en-US"/>
              </a:p>
            </p:txBody>
          </p:sp>
          <p:sp>
            <p:nvSpPr>
              <p:cNvPr id="36869"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en-US"/>
              </a:p>
            </p:txBody>
          </p:sp>
        </p:grpSp>
        <p:grpSp>
          <p:nvGrpSpPr>
            <p:cNvPr id="36870" name="Group 6"/>
            <p:cNvGrpSpPr>
              <a:grpSpLocks/>
            </p:cNvGrpSpPr>
            <p:nvPr/>
          </p:nvGrpSpPr>
          <p:grpSpPr bwMode="auto">
            <a:xfrm>
              <a:off x="144" y="1248"/>
              <a:ext cx="4656" cy="201"/>
              <a:chOff x="144" y="1248"/>
              <a:chExt cx="4656" cy="201"/>
            </a:xfrm>
          </p:grpSpPr>
          <p:sp>
            <p:nvSpPr>
              <p:cNvPr id="36871"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en-US"/>
              </a:p>
            </p:txBody>
          </p:sp>
          <p:sp>
            <p:nvSpPr>
              <p:cNvPr id="36872"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en-US"/>
              </a:p>
            </p:txBody>
          </p:sp>
        </p:grpSp>
      </p:grpSp>
      <p:sp>
        <p:nvSpPr>
          <p:cNvPr id="36873"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6874"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6875"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0">
                <a:solidFill>
                  <a:schemeClr val="tx1"/>
                </a:solidFill>
                <a:latin typeface="+mn-lt"/>
              </a:defRPr>
            </a:lvl1pPr>
          </a:lstStyle>
          <a:p>
            <a:endParaRPr lang="en-US"/>
          </a:p>
        </p:txBody>
      </p:sp>
      <p:sp>
        <p:nvSpPr>
          <p:cNvPr id="36876"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0">
                <a:solidFill>
                  <a:schemeClr val="tx1"/>
                </a:solidFill>
                <a:latin typeface="+mn-lt"/>
              </a:defRPr>
            </a:lvl1pPr>
          </a:lstStyle>
          <a:p>
            <a:endParaRPr lang="en-US"/>
          </a:p>
        </p:txBody>
      </p:sp>
      <p:sp>
        <p:nvSpPr>
          <p:cNvPr id="36877"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a:solidFill>
                  <a:schemeClr val="bg1"/>
                </a:solidFill>
                <a:latin typeface="+mn-lt"/>
              </a:defRPr>
            </a:lvl1pPr>
          </a:lstStyle>
          <a:p>
            <a:fld id="{430BA540-96B9-470E-8E08-E511EFE0B12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cs typeface="Arial" charset="0"/>
        </a:defRPr>
      </a:lvl2pPr>
      <a:lvl3pPr algn="l" rtl="0" fontAlgn="base">
        <a:lnSpc>
          <a:spcPct val="90000"/>
        </a:lnSpc>
        <a:spcBef>
          <a:spcPct val="0"/>
        </a:spcBef>
        <a:spcAft>
          <a:spcPct val="0"/>
        </a:spcAft>
        <a:defRPr sz="3600" b="1">
          <a:solidFill>
            <a:schemeClr val="tx2"/>
          </a:solidFill>
          <a:latin typeface="Arial" charset="0"/>
          <a:cs typeface="Arial" charset="0"/>
        </a:defRPr>
      </a:lvl3pPr>
      <a:lvl4pPr algn="l" rtl="0" fontAlgn="base">
        <a:lnSpc>
          <a:spcPct val="90000"/>
        </a:lnSpc>
        <a:spcBef>
          <a:spcPct val="0"/>
        </a:spcBef>
        <a:spcAft>
          <a:spcPct val="0"/>
        </a:spcAft>
        <a:defRPr sz="3600" b="1">
          <a:solidFill>
            <a:schemeClr val="tx2"/>
          </a:solidFill>
          <a:latin typeface="Arial" charset="0"/>
          <a:cs typeface="Arial" charset="0"/>
        </a:defRPr>
      </a:lvl4pPr>
      <a:lvl5pPr algn="l" rtl="0" fontAlgn="base">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fontAlgn="base">
        <a:spcBef>
          <a:spcPct val="20000"/>
        </a:spcBef>
        <a:spcAft>
          <a:spcPct val="0"/>
        </a:spcAft>
        <a:buClr>
          <a:schemeClr val="tx1"/>
        </a:buClr>
        <a:buSzPct val="80000"/>
        <a:buChar char="–"/>
        <a:defRPr>
          <a:solidFill>
            <a:schemeClr val="tx1"/>
          </a:solidFill>
          <a:latin typeface="+mn-lt"/>
          <a:cs typeface="+mn-cs"/>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www.mwivet.com/" TargetMode="Externa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hyperlink" Target="http://www.pfizer.com/hom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youtube.com/watch?v=dJQG6V1MOV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p:txBody>
          <a:bodyPr/>
          <a:lstStyle/>
          <a:p>
            <a:r>
              <a:rPr lang="en-US" sz="5400">
                <a:latin typeface="Batik Regular" pitchFamily="2" charset="0"/>
              </a:rPr>
              <a:t>DRUG DEVELOPMENT </a:t>
            </a:r>
            <a:br>
              <a:rPr lang="en-US" sz="5400">
                <a:latin typeface="Batik Regular" pitchFamily="2" charset="0"/>
              </a:rPr>
            </a:br>
            <a:r>
              <a:rPr lang="en-US" sz="5400">
                <a:latin typeface="Batik Regular" pitchFamily="2" charset="0"/>
              </a:rPr>
              <a:t>AND CONTROL</a:t>
            </a:r>
          </a:p>
        </p:txBody>
      </p:sp>
      <p:pic>
        <p:nvPicPr>
          <p:cNvPr id="2052" name="Picture 4" descr="MCj04246820000[1]"/>
          <p:cNvPicPr>
            <a:picLocks noChangeAspect="1" noChangeArrowheads="1"/>
          </p:cNvPicPr>
          <p:nvPr/>
        </p:nvPicPr>
        <p:blipFill>
          <a:blip r:embed="rId2" cstate="print"/>
          <a:srcRect/>
          <a:stretch>
            <a:fillRect/>
          </a:stretch>
        </p:blipFill>
        <p:spPr bwMode="auto">
          <a:xfrm>
            <a:off x="6705600" y="3886200"/>
            <a:ext cx="2165350" cy="2159000"/>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ChangeArrowheads="1"/>
          </p:cNvSpPr>
          <p:nvPr/>
        </p:nvSpPr>
        <p:spPr bwMode="auto">
          <a:xfrm>
            <a:off x="914400" y="2743200"/>
            <a:ext cx="8229600" cy="3387725"/>
          </a:xfrm>
          <a:prstGeom prst="rect">
            <a:avLst/>
          </a:prstGeom>
          <a:noFill/>
          <a:ln w="9525">
            <a:noFill/>
            <a:miter lim="800000"/>
            <a:headEnd/>
            <a:tailEnd/>
          </a:ln>
          <a:effectLst/>
        </p:spPr>
        <p:txBody>
          <a:bodyPr>
            <a:spAutoFit/>
          </a:bodyPr>
          <a:lstStyle/>
          <a:p>
            <a:r>
              <a:rPr lang="en-US" sz="1800">
                <a:solidFill>
                  <a:srgbClr val="000000"/>
                </a:solidFill>
                <a:latin typeface="Arial" charset="0"/>
              </a:rPr>
              <a:t>ADVERSE REACTIONS</a:t>
            </a:r>
            <a:endParaRPr lang="en-US" sz="1800" b="0">
              <a:solidFill>
                <a:srgbClr val="000000"/>
              </a:solidFill>
              <a:latin typeface="Arial" charset="0"/>
            </a:endParaRPr>
          </a:p>
          <a:p>
            <a:r>
              <a:rPr lang="en-US" sz="1800">
                <a:solidFill>
                  <a:srgbClr val="000000"/>
                </a:solidFill>
                <a:latin typeface="Arial" charset="0"/>
              </a:rPr>
              <a:t>Pre-approval clinical trials</a:t>
            </a:r>
            <a:endParaRPr lang="en-US" sz="1800" b="0">
              <a:solidFill>
                <a:srgbClr val="000000"/>
              </a:solidFill>
              <a:latin typeface="Arial" charset="0"/>
            </a:endParaRPr>
          </a:p>
          <a:p>
            <a:r>
              <a:rPr lang="en-US" sz="1800" b="0">
                <a:solidFill>
                  <a:srgbClr val="000000"/>
                </a:solidFill>
                <a:latin typeface="Arial" charset="0"/>
              </a:rPr>
              <a:t>Following treatment with REVOLUTION, transient localized alopecia with or without inflammation at or near the site of application was observed in approximately 1% of 691 treated cats. Other signs observed rarely (≤0.5% of 1743 treated cats and dogs) included vomiting, loose stool or diarrhea with or without blood, anorexia, lethargy, salivation, tachypnea, and muscle tremors.</a:t>
            </a:r>
          </a:p>
          <a:p>
            <a:r>
              <a:rPr lang="en-US" sz="1800">
                <a:solidFill>
                  <a:srgbClr val="000000"/>
                </a:solidFill>
                <a:latin typeface="Arial" charset="0"/>
              </a:rPr>
              <a:t>Post-approval experience</a:t>
            </a:r>
            <a:endParaRPr lang="en-US" sz="1800" b="0">
              <a:solidFill>
                <a:srgbClr val="000000"/>
              </a:solidFill>
              <a:latin typeface="Arial" charset="0"/>
            </a:endParaRPr>
          </a:p>
          <a:p>
            <a:r>
              <a:rPr lang="en-US" sz="1800" b="0">
                <a:solidFill>
                  <a:srgbClr val="000000"/>
                </a:solidFill>
                <a:latin typeface="Arial" charset="0"/>
              </a:rPr>
              <a:t>In addition to the aforementioned clinical signs that were reported in pre-approval clinical trials, there have been reports of pruritis, urticaria, erythema, ataxia, fever, and rare reports of death. There have also been rare reports of seizures in dogs </a:t>
            </a:r>
            <a:r>
              <a:rPr lang="en-US" sz="1800">
                <a:solidFill>
                  <a:srgbClr val="000000"/>
                </a:solidFill>
                <a:latin typeface="Arial" charset="0"/>
              </a:rPr>
              <a:t>(see WARNINGS)</a:t>
            </a:r>
          </a:p>
        </p:txBody>
      </p:sp>
      <p:pic>
        <p:nvPicPr>
          <p:cNvPr id="52237" name="Picture 13" descr="RevLogoBlk"/>
          <p:cNvPicPr>
            <a:picLocks noChangeAspect="1" noChangeArrowheads="1"/>
          </p:cNvPicPr>
          <p:nvPr/>
        </p:nvPicPr>
        <p:blipFill>
          <a:blip r:embed="rId2" cstate="print"/>
          <a:srcRect/>
          <a:stretch>
            <a:fillRect/>
          </a:stretch>
        </p:blipFill>
        <p:spPr bwMode="auto">
          <a:xfrm>
            <a:off x="2667000" y="914400"/>
            <a:ext cx="3352800" cy="97155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ChangeArrowheads="1"/>
          </p:cNvSpPr>
          <p:nvPr/>
        </p:nvSpPr>
        <p:spPr bwMode="auto">
          <a:xfrm>
            <a:off x="152400" y="2667000"/>
            <a:ext cx="8839200" cy="3444875"/>
          </a:xfrm>
          <a:prstGeom prst="rect">
            <a:avLst/>
          </a:prstGeom>
          <a:noFill/>
          <a:ln w="9525">
            <a:noFill/>
            <a:miter lim="800000"/>
            <a:headEnd/>
            <a:tailEnd/>
          </a:ln>
          <a:effectLst/>
        </p:spPr>
        <p:txBody>
          <a:bodyPr>
            <a:spAutoFit/>
          </a:bodyPr>
          <a:lstStyle/>
          <a:p>
            <a:r>
              <a:rPr lang="en-US" sz="2000">
                <a:solidFill>
                  <a:srgbClr val="000000"/>
                </a:solidFill>
                <a:latin typeface="Arial" charset="0"/>
              </a:rPr>
              <a:t>SAFETY</a:t>
            </a:r>
            <a:endParaRPr lang="en-US" sz="2000" b="0">
              <a:solidFill>
                <a:srgbClr val="000000"/>
              </a:solidFill>
              <a:latin typeface="Arial" charset="0"/>
            </a:endParaRPr>
          </a:p>
          <a:p>
            <a:r>
              <a:rPr lang="en-US" sz="2000" b="0">
                <a:solidFill>
                  <a:srgbClr val="000000"/>
                </a:solidFill>
                <a:latin typeface="Arial" charset="0"/>
              </a:rPr>
              <a:t>REVOLUTION has been tested safe in over 100 different pure and mixed breeds of healthy dogs and over 15 different pure and mixed breeds of healthy cats, including pregnant and lactating females, breeding males and females, puppies six weeks of age and older, kittens eight weeks of age and older, and avermectin-sensitive collies. A kitten, estimated to be 5–6 weeks old (0.3 kg), died 8 1⁄2 hours after receiving a single treatment of REVOLUTION at the recommended dosage. The kitten displayed clinical signs which included muscle spasms, salivation and neurological signs. The kitten was a stray with an unknown history and was malnourished and underweight (see PRECAUTIONS). </a:t>
            </a:r>
          </a:p>
        </p:txBody>
      </p:sp>
      <p:pic>
        <p:nvPicPr>
          <p:cNvPr id="53253" name="Picture 5" descr="cats_group"/>
          <p:cNvPicPr>
            <a:picLocks noChangeAspect="1" noChangeArrowheads="1"/>
          </p:cNvPicPr>
          <p:nvPr/>
        </p:nvPicPr>
        <p:blipFill>
          <a:blip r:embed="rId2" cstate="print"/>
          <a:srcRect/>
          <a:stretch>
            <a:fillRect/>
          </a:stretch>
        </p:blipFill>
        <p:spPr bwMode="auto">
          <a:xfrm>
            <a:off x="3505200" y="20638"/>
            <a:ext cx="2066925" cy="1874837"/>
          </a:xfrm>
          <a:prstGeom prst="rect">
            <a:avLst/>
          </a:prstGeom>
          <a:noFill/>
        </p:spPr>
      </p:pic>
      <p:sp>
        <p:nvSpPr>
          <p:cNvPr id="53254" name="Rectangle 6"/>
          <p:cNvSpPr>
            <a:spLocks noChangeArrowheads="1"/>
          </p:cNvSpPr>
          <p:nvPr/>
        </p:nvSpPr>
        <p:spPr bwMode="auto">
          <a:xfrm>
            <a:off x="838200" y="1981200"/>
            <a:ext cx="6232525" cy="244475"/>
          </a:xfrm>
          <a:prstGeom prst="rect">
            <a:avLst/>
          </a:prstGeom>
          <a:noFill/>
          <a:ln w="9525">
            <a:noFill/>
            <a:miter lim="800000"/>
            <a:headEnd/>
            <a:tailEnd/>
          </a:ln>
          <a:effectLst/>
        </p:spPr>
        <p:txBody>
          <a:bodyPr wrap="none">
            <a:spAutoFit/>
          </a:bodyPr>
          <a:lstStyle/>
          <a:p>
            <a:pPr algn="ctr"/>
            <a:r>
              <a:rPr lang="en-US" sz="1000">
                <a:solidFill>
                  <a:srgbClr val="000000"/>
                </a:solidFill>
              </a:rPr>
              <a:t>http://www.revolution4cats.com/display.asp?country=US&amp;lang=EN&amp;drug=RV&amp;species=FL&amp;sec=010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4" name="Rectangle 12"/>
          <p:cNvSpPr>
            <a:spLocks noChangeArrowheads="1"/>
          </p:cNvSpPr>
          <p:nvPr>
            <p:ph type="body" idx="1"/>
          </p:nvPr>
        </p:nvSpPr>
        <p:spPr>
          <a:xfrm>
            <a:off x="762000" y="0"/>
            <a:ext cx="7693025" cy="6858000"/>
          </a:xfrm>
          <a:noFill/>
          <a:ln/>
        </p:spPr>
        <p:txBody>
          <a:bodyPr/>
          <a:lstStyle/>
          <a:p>
            <a:pPr>
              <a:lnSpc>
                <a:spcPct val="80000"/>
              </a:lnSpc>
            </a:pPr>
            <a:r>
              <a:rPr lang="en-US" sz="1600" b="1">
                <a:solidFill>
                  <a:srgbClr val="000000"/>
                </a:solidFill>
              </a:rPr>
              <a:t>Dogs</a:t>
            </a:r>
            <a:endParaRPr lang="en-US" sz="1600">
              <a:solidFill>
                <a:srgbClr val="000000"/>
              </a:solidFill>
            </a:endParaRPr>
          </a:p>
          <a:p>
            <a:pPr>
              <a:lnSpc>
                <a:spcPct val="80000"/>
              </a:lnSpc>
              <a:buFont typeface="Wingdings" pitchFamily="2" charset="2"/>
              <a:buNone/>
            </a:pPr>
            <a:r>
              <a:rPr lang="en-US" sz="1600">
                <a:solidFill>
                  <a:srgbClr val="000000"/>
                </a:solidFill>
              </a:rPr>
              <a:t>	In safety studies, REVOLUTION was administered at 1, 3, 5, and 10 times the recommended dose to six-week-old puppies, and no adverse reactions were observed. The safety of REVOLUTION administered orally also was tested in case of accidental oral ingestion. Oral administration of REVOLUTION at the recommended topical dose in 5- to 8-month-old beagles did not cause any adverse reactions. In a pre-clinical study selamectin was dosed orally to ivermectin-sensitive collies. Oral administration of 2.5, 10, and 15 mg/kg in this dose escalating study did not cause any adverse reactions; however, eight hours after receiving 5 mg/kg orally, one avermectin-sensitive collie became ataxic for several hours, but did not show any other adverse reactions after receiving subsequent doses of 10 and 15 mg/kg orally. In a topical safety study conducted with avermectin-sensitive collies at 1, 3 and 5 times the recommended dose of REVOLUTION, salivation was observed in all treatment groups, including the vehicle control. REVOLUTION also was administered at 3 times the recommended dose to heartworm infected dogs, and no adverse effects were observed.</a:t>
            </a:r>
          </a:p>
          <a:p>
            <a:pPr>
              <a:lnSpc>
                <a:spcPct val="80000"/>
              </a:lnSpc>
            </a:pPr>
            <a:endParaRPr lang="en-US" sz="1600" b="1">
              <a:solidFill>
                <a:srgbClr val="000000"/>
              </a:solidFill>
            </a:endParaRPr>
          </a:p>
          <a:p>
            <a:pPr>
              <a:lnSpc>
                <a:spcPct val="80000"/>
              </a:lnSpc>
            </a:pPr>
            <a:endParaRPr lang="en-US" sz="1600" b="1">
              <a:solidFill>
                <a:srgbClr val="000000"/>
              </a:solidFill>
            </a:endParaRPr>
          </a:p>
          <a:p>
            <a:pPr>
              <a:lnSpc>
                <a:spcPct val="80000"/>
              </a:lnSpc>
            </a:pPr>
            <a:endParaRPr lang="en-US" sz="1600" b="1">
              <a:solidFill>
                <a:srgbClr val="000000"/>
              </a:solidFill>
            </a:endParaRPr>
          </a:p>
          <a:p>
            <a:pPr>
              <a:lnSpc>
                <a:spcPct val="80000"/>
              </a:lnSpc>
            </a:pPr>
            <a:r>
              <a:rPr lang="en-US" sz="1600" b="1">
                <a:solidFill>
                  <a:srgbClr val="000000"/>
                </a:solidFill>
              </a:rPr>
              <a:t>Cats</a:t>
            </a:r>
            <a:endParaRPr lang="en-US" sz="1600">
              <a:solidFill>
                <a:srgbClr val="000000"/>
              </a:solidFill>
            </a:endParaRPr>
          </a:p>
          <a:p>
            <a:pPr>
              <a:lnSpc>
                <a:spcPct val="80000"/>
              </a:lnSpc>
              <a:buFont typeface="Wingdings" pitchFamily="2" charset="2"/>
              <a:buNone/>
            </a:pPr>
            <a:r>
              <a:rPr lang="en-US" sz="1600">
                <a:solidFill>
                  <a:srgbClr val="000000"/>
                </a:solidFill>
              </a:rPr>
              <a:t>	In safety studies, REVOLUTION was applied at 1, 3, 5, and 10 times the recommended dose to six-week-old kittens. No adverse reactions were observed. The safety of REVOLUTION administered orally also was tested in case of accidental oral ingestion. Oral administration of the recommended topical dose of REVOLUTION to cats caused salivation and intermittent vomiting. REVOLUTION also was applied at 4 times the recommended dose to patent heartworm infected cats, and no adverse reactions were observed.</a:t>
            </a:r>
          </a:p>
          <a:p>
            <a:pPr>
              <a:lnSpc>
                <a:spcPct val="80000"/>
              </a:lnSpc>
              <a:buFont typeface="Wingdings" pitchFamily="2" charset="2"/>
              <a:buNone/>
            </a:pPr>
            <a:r>
              <a:rPr lang="en-US" sz="1600">
                <a:solidFill>
                  <a:srgbClr val="000000"/>
                </a:solidFill>
              </a:rPr>
              <a:t>	In well-controlled clinical studies, REVOLUTION was used safely in animals receiving other frequently used veterinary products such as vaccines, anthelmintics, antiparasitics, antibiotics, steroids, collars, shampoos and dips</a:t>
            </a:r>
            <a:r>
              <a:rPr lang="en-US" sz="160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p:txBody>
          <a:bodyPr/>
          <a:lstStyle/>
          <a:p>
            <a:r>
              <a:rPr lang="en-US" b="0"/>
              <a:t>Continued…..</a:t>
            </a:r>
          </a:p>
        </p:txBody>
      </p:sp>
      <p:sp>
        <p:nvSpPr>
          <p:cNvPr id="56323" name="Rectangle 3"/>
          <p:cNvSpPr>
            <a:spLocks noGrp="1" noChangeArrowheads="1"/>
          </p:cNvSpPr>
          <p:nvPr>
            <p:ph type="body" idx="1"/>
          </p:nvPr>
        </p:nvSpPr>
        <p:spPr/>
        <p:txBody>
          <a:bodyPr/>
          <a:lstStyle/>
          <a:p>
            <a:r>
              <a:rPr lang="en-US" sz="2400" b="1"/>
              <a:t>Step 5) If the clinical trial results are satisfactory, a </a:t>
            </a:r>
            <a:r>
              <a:rPr lang="en-US" sz="2400" b="1" u="sng"/>
              <a:t>NADA</a:t>
            </a:r>
            <a:r>
              <a:rPr lang="en-US" sz="2400" b="1"/>
              <a:t> (New Animal Drug Application) is filed with the FDA.</a:t>
            </a:r>
          </a:p>
          <a:p>
            <a:pPr>
              <a:buFont typeface="Wingdings" pitchFamily="2" charset="2"/>
              <a:buNone/>
            </a:pPr>
            <a:r>
              <a:rPr lang="en-US"/>
              <a:t>	</a:t>
            </a:r>
            <a:r>
              <a:rPr lang="en-US" sz="1800"/>
              <a:t>	</a:t>
            </a:r>
            <a:r>
              <a:rPr lang="en-US" sz="1800">
                <a:solidFill>
                  <a:srgbClr val="000000"/>
                </a:solidFill>
              </a:rPr>
              <a:t>-If approved, the product is licensed and manufactured and 	continues to be monitored as long as it is produced.</a:t>
            </a:r>
          </a:p>
        </p:txBody>
      </p:sp>
      <p:pic>
        <p:nvPicPr>
          <p:cNvPr id="56326" name="Picture 6" descr="MCj04244660000[1]"/>
          <p:cNvPicPr>
            <a:picLocks noChangeAspect="1" noChangeArrowheads="1"/>
          </p:cNvPicPr>
          <p:nvPr/>
        </p:nvPicPr>
        <p:blipFill>
          <a:blip r:embed="rId2" cstate="print"/>
          <a:srcRect/>
          <a:stretch>
            <a:fillRect/>
          </a:stretch>
        </p:blipFill>
        <p:spPr bwMode="auto">
          <a:xfrm>
            <a:off x="3581400" y="4724400"/>
            <a:ext cx="1974850" cy="169862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a:xfrm>
            <a:off x="762000" y="990600"/>
            <a:ext cx="7924800" cy="990600"/>
          </a:xfrm>
        </p:spPr>
        <p:txBody>
          <a:bodyPr/>
          <a:lstStyle/>
          <a:p>
            <a:pPr algn="ctr"/>
            <a:r>
              <a:rPr lang="en-US" sz="3200"/>
              <a:t>TOXICITY </a:t>
            </a:r>
            <a:br>
              <a:rPr lang="en-US" sz="3200"/>
            </a:br>
            <a:r>
              <a:rPr lang="en-US" sz="2400"/>
              <a:t>	</a:t>
            </a:r>
            <a:r>
              <a:rPr lang="en-US" sz="1800" b="0"/>
              <a:t>Toxicity evaluations also determine the dose that causes organ or tissue damage, permanent injury, or death.</a:t>
            </a:r>
            <a:br>
              <a:rPr lang="en-US" sz="1800" b="0"/>
            </a:br>
            <a:endParaRPr lang="en-US" sz="1800" b="0"/>
          </a:p>
        </p:txBody>
      </p:sp>
      <p:sp>
        <p:nvSpPr>
          <p:cNvPr id="57347" name="Rectangle 3"/>
          <p:cNvSpPr>
            <a:spLocks noGrp="1" noChangeArrowheads="1"/>
          </p:cNvSpPr>
          <p:nvPr>
            <p:ph type="body" idx="1"/>
          </p:nvPr>
        </p:nvSpPr>
        <p:spPr>
          <a:xfrm>
            <a:off x="838200" y="2362200"/>
            <a:ext cx="7693025" cy="4495800"/>
          </a:xfrm>
        </p:spPr>
        <p:txBody>
          <a:bodyPr/>
          <a:lstStyle/>
          <a:p>
            <a:pPr>
              <a:buFont typeface="Wingdings" pitchFamily="2" charset="2"/>
              <a:buNone/>
            </a:pPr>
            <a:endParaRPr lang="en-US" sz="2000"/>
          </a:p>
          <a:p>
            <a:pPr>
              <a:buFont typeface="Wingdings" pitchFamily="2" charset="2"/>
              <a:buNone/>
            </a:pPr>
            <a:r>
              <a:rPr lang="en-US" sz="2000"/>
              <a:t>The </a:t>
            </a:r>
            <a:r>
              <a:rPr lang="en-US" sz="2400" b="1"/>
              <a:t>EFFECTIVE DOSE</a:t>
            </a:r>
            <a:r>
              <a:rPr lang="en-US" sz="2000"/>
              <a:t> is the dose that causes the desired effect in 50% of the animals receiving the drug. (ED</a:t>
            </a:r>
            <a:r>
              <a:rPr lang="en-US" sz="2000" baseline="-25000"/>
              <a:t>50</a:t>
            </a:r>
            <a:r>
              <a:rPr lang="en-US" sz="2000"/>
              <a:t>)</a:t>
            </a:r>
          </a:p>
          <a:p>
            <a:pPr>
              <a:buFont typeface="Wingdings" pitchFamily="2" charset="2"/>
              <a:buNone/>
            </a:pPr>
            <a:endParaRPr lang="en-US" sz="2000"/>
          </a:p>
          <a:p>
            <a:pPr>
              <a:buFont typeface="Wingdings" pitchFamily="2" charset="2"/>
              <a:buNone/>
            </a:pPr>
            <a:r>
              <a:rPr lang="en-US" sz="2000"/>
              <a:t>The </a:t>
            </a:r>
            <a:r>
              <a:rPr lang="en-US" sz="2400" b="1"/>
              <a:t>LETHAL DOSE</a:t>
            </a:r>
            <a:r>
              <a:rPr lang="en-US" sz="2000"/>
              <a:t> is the dose that causes death in 50% of the animals that receiving the drug. (LD</a:t>
            </a:r>
            <a:r>
              <a:rPr lang="en-US" sz="2000" baseline="-25000"/>
              <a:t>50</a:t>
            </a:r>
            <a:r>
              <a:rPr lang="en-US" sz="2000"/>
              <a:t>)</a:t>
            </a:r>
          </a:p>
          <a:p>
            <a:pPr>
              <a:buFont typeface="Wingdings" pitchFamily="2" charset="2"/>
              <a:buNone/>
            </a:pPr>
            <a:endParaRPr lang="en-US" sz="2000"/>
          </a:p>
          <a:p>
            <a:pPr>
              <a:buFont typeface="Wingdings" pitchFamily="2" charset="2"/>
              <a:buNone/>
            </a:pPr>
            <a:r>
              <a:rPr lang="en-US" sz="2000"/>
              <a:t>The effective dose and lethal dose help to determine the </a:t>
            </a:r>
            <a:r>
              <a:rPr lang="en-US" sz="2400" b="1"/>
              <a:t>MARGIN OF SAFETY</a:t>
            </a:r>
            <a:r>
              <a:rPr lang="en-US" sz="2000"/>
              <a:t> or </a:t>
            </a:r>
            <a:r>
              <a:rPr lang="en-US" sz="2400" b="1"/>
              <a:t>THERAPEUTIC</a:t>
            </a:r>
            <a:r>
              <a:rPr lang="en-US" sz="2000"/>
              <a:t> </a:t>
            </a:r>
            <a:r>
              <a:rPr lang="en-US" sz="2400" b="1"/>
              <a:t>INDEX</a:t>
            </a:r>
            <a:r>
              <a:rPr lang="en-US" sz="2000"/>
              <a:t> which is the ratio or difference in magnitude between the effective dose and lethal dose of a drug. (LD</a:t>
            </a:r>
            <a:r>
              <a:rPr lang="en-US" sz="2000" baseline="-25000"/>
              <a:t>50</a:t>
            </a:r>
            <a:r>
              <a:rPr lang="en-US" sz="2000"/>
              <a:t>/ED</a:t>
            </a:r>
            <a:r>
              <a:rPr lang="en-US" sz="2000" baseline="-25000"/>
              <a:t>50</a:t>
            </a:r>
            <a:r>
              <a:rPr lang="en-US" sz="200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Text Box 5"/>
          <p:cNvSpPr txBox="1">
            <a:spLocks noChangeArrowheads="1"/>
          </p:cNvSpPr>
          <p:nvPr/>
        </p:nvSpPr>
        <p:spPr bwMode="auto">
          <a:xfrm>
            <a:off x="990600" y="2474913"/>
            <a:ext cx="7734300" cy="1187450"/>
          </a:xfrm>
          <a:prstGeom prst="rect">
            <a:avLst/>
          </a:prstGeom>
          <a:noFill/>
          <a:ln w="9525">
            <a:noFill/>
            <a:miter lim="800000"/>
            <a:headEnd/>
            <a:tailEnd/>
          </a:ln>
          <a:effectLst/>
        </p:spPr>
        <p:txBody>
          <a:bodyPr>
            <a:spAutoFit/>
          </a:bodyPr>
          <a:lstStyle/>
          <a:p>
            <a:r>
              <a:rPr lang="en-US" b="0"/>
              <a:t>. </a:t>
            </a:r>
          </a:p>
          <a:p>
            <a:endParaRPr lang="en-US" b="0"/>
          </a:p>
          <a:p>
            <a:endParaRPr lang="en-US" b="0"/>
          </a:p>
        </p:txBody>
      </p:sp>
      <p:sp>
        <p:nvSpPr>
          <p:cNvPr id="58375" name="Rectangle 7"/>
          <p:cNvSpPr>
            <a:spLocks noGrp="1" noChangeArrowheads="1"/>
          </p:cNvSpPr>
          <p:nvPr>
            <p:ph type="body" idx="1"/>
          </p:nvPr>
        </p:nvSpPr>
        <p:spPr/>
        <p:txBody>
          <a:bodyPr/>
          <a:lstStyle/>
          <a:p>
            <a:pPr>
              <a:lnSpc>
                <a:spcPct val="80000"/>
              </a:lnSpc>
            </a:pPr>
            <a:r>
              <a:rPr lang="en-US" sz="2400"/>
              <a:t>EXAMPLE:</a:t>
            </a:r>
          </a:p>
          <a:p>
            <a:pPr>
              <a:lnSpc>
                <a:spcPct val="80000"/>
              </a:lnSpc>
              <a:buFont typeface="Wingdings" pitchFamily="2" charset="2"/>
              <a:buNone/>
            </a:pPr>
            <a:r>
              <a:rPr lang="en-US" sz="2400"/>
              <a:t>	Drug A is designed to lower heart rate. The</a:t>
            </a:r>
          </a:p>
          <a:p>
            <a:pPr>
              <a:lnSpc>
                <a:spcPct val="80000"/>
              </a:lnSpc>
              <a:buFont typeface="Wingdings" pitchFamily="2" charset="2"/>
              <a:buNone/>
            </a:pPr>
            <a:r>
              <a:rPr lang="en-US" sz="2400"/>
              <a:t>	drug is given to 100 mice. </a:t>
            </a:r>
          </a:p>
          <a:p>
            <a:pPr>
              <a:lnSpc>
                <a:spcPct val="80000"/>
              </a:lnSpc>
              <a:buFont typeface="Wingdings" pitchFamily="2" charset="2"/>
              <a:buNone/>
            </a:pPr>
            <a:r>
              <a:rPr lang="en-US" sz="2400"/>
              <a:t>		</a:t>
            </a:r>
          </a:p>
          <a:p>
            <a:pPr>
              <a:lnSpc>
                <a:spcPct val="80000"/>
              </a:lnSpc>
              <a:buFont typeface="Wingdings" pitchFamily="2" charset="2"/>
              <a:buNone/>
            </a:pPr>
            <a:r>
              <a:rPr lang="en-US" sz="2400"/>
              <a:t>		The drug causes 50% of the mice to have a 	lower heart rate a dose of 2 mg per pound. This 	is the </a:t>
            </a:r>
            <a:r>
              <a:rPr lang="en-US" sz="2400" b="1"/>
              <a:t>effective dose</a:t>
            </a:r>
            <a:r>
              <a:rPr lang="en-US" sz="2400"/>
              <a:t>.</a:t>
            </a:r>
          </a:p>
          <a:p>
            <a:pPr>
              <a:lnSpc>
                <a:spcPct val="80000"/>
              </a:lnSpc>
              <a:buFont typeface="Wingdings" pitchFamily="2" charset="2"/>
              <a:buNone/>
            </a:pPr>
            <a:endParaRPr lang="en-US" sz="2400"/>
          </a:p>
          <a:p>
            <a:pPr>
              <a:lnSpc>
                <a:spcPct val="80000"/>
              </a:lnSpc>
              <a:buFont typeface="Wingdings" pitchFamily="2" charset="2"/>
              <a:buNone/>
            </a:pPr>
            <a:r>
              <a:rPr lang="en-US" sz="2400"/>
              <a:t>		The drug is then given at 100 mg per pound and 	50% of the mice die. This is the </a:t>
            </a:r>
            <a:r>
              <a:rPr lang="en-US" sz="2400" b="1"/>
              <a:t>lethal dose</a:t>
            </a:r>
            <a:r>
              <a:rPr lang="en-US" sz="2400"/>
              <a:t>.</a:t>
            </a:r>
          </a:p>
          <a:p>
            <a:pPr>
              <a:lnSpc>
                <a:spcPct val="80000"/>
              </a:lnSpc>
              <a:buFont typeface="Wingdings" pitchFamily="2" charset="2"/>
              <a:buNone/>
            </a:pPr>
            <a:endParaRPr lang="en-US" sz="2400"/>
          </a:p>
          <a:p>
            <a:pPr>
              <a:lnSpc>
                <a:spcPct val="80000"/>
              </a:lnSpc>
              <a:buFont typeface="Wingdings" pitchFamily="2" charset="2"/>
              <a:buNone/>
            </a:pPr>
            <a:endParaRPr lang="en-US" sz="2400"/>
          </a:p>
        </p:txBody>
      </p:sp>
      <p:sp>
        <p:nvSpPr>
          <p:cNvPr id="58376" name="AutoShape 8"/>
          <p:cNvSpPr>
            <a:spLocks noGrp="1" noChangeArrowheads="1"/>
          </p:cNvSpPr>
          <p:nvPr>
            <p:ph type="title"/>
          </p:nvPr>
        </p:nvSpPr>
        <p:spPr>
          <a:xfrm>
            <a:off x="762000" y="838200"/>
            <a:ext cx="7924800" cy="1143000"/>
          </a:xfrm>
        </p:spPr>
        <p:txBody>
          <a:bodyPr/>
          <a:lstStyle/>
          <a:p>
            <a:pPr algn="ctr"/>
            <a:r>
              <a:rPr lang="en-US" sz="2400"/>
              <a:t>The THERAPEUTIC INDEX is used to measure the safety of a drug. The larger the TI, the safer the drug.</a:t>
            </a:r>
            <a:endParaRPr lang="en-US" sz="32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AutoShape 2"/>
          <p:cNvSpPr>
            <a:spLocks noGrp="1" noChangeArrowheads="1"/>
          </p:cNvSpPr>
          <p:nvPr>
            <p:ph type="title"/>
          </p:nvPr>
        </p:nvSpPr>
        <p:spPr/>
        <p:txBody>
          <a:bodyPr/>
          <a:lstStyle/>
          <a:p>
            <a:r>
              <a:rPr lang="en-US"/>
              <a:t>DRUG A continued..</a:t>
            </a:r>
          </a:p>
        </p:txBody>
      </p:sp>
      <p:sp>
        <p:nvSpPr>
          <p:cNvPr id="60419" name="Rectangle 3"/>
          <p:cNvSpPr>
            <a:spLocks noGrp="1" noChangeArrowheads="1"/>
          </p:cNvSpPr>
          <p:nvPr>
            <p:ph type="body" idx="1"/>
          </p:nvPr>
        </p:nvSpPr>
        <p:spPr>
          <a:xfrm>
            <a:off x="838200" y="2362200"/>
            <a:ext cx="7693025" cy="4495800"/>
          </a:xfrm>
        </p:spPr>
        <p:txBody>
          <a:bodyPr/>
          <a:lstStyle/>
          <a:p>
            <a:pPr>
              <a:buFont typeface="Wingdings" pitchFamily="2" charset="2"/>
              <a:buNone/>
            </a:pPr>
            <a:r>
              <a:rPr lang="en-US" sz="2400"/>
              <a:t>The Therapeutic Index is then calculated for Drug A:</a:t>
            </a:r>
          </a:p>
          <a:p>
            <a:pPr>
              <a:buFont typeface="Wingdings" pitchFamily="2" charset="2"/>
              <a:buNone/>
            </a:pPr>
            <a:r>
              <a:rPr lang="en-US"/>
              <a:t>		TI = LD</a:t>
            </a:r>
            <a:r>
              <a:rPr lang="en-US" baseline="-25000"/>
              <a:t>50</a:t>
            </a:r>
            <a:r>
              <a:rPr lang="en-US"/>
              <a:t>/ED</a:t>
            </a:r>
            <a:r>
              <a:rPr lang="en-US" baseline="-25000"/>
              <a:t>50 </a:t>
            </a:r>
          </a:p>
          <a:p>
            <a:pPr>
              <a:buFont typeface="Wingdings" pitchFamily="2" charset="2"/>
              <a:buNone/>
            </a:pPr>
            <a:endParaRPr lang="en-US" baseline="-25000"/>
          </a:p>
          <a:p>
            <a:pPr>
              <a:buFont typeface="Wingdings" pitchFamily="2" charset="2"/>
              <a:buNone/>
            </a:pPr>
            <a:r>
              <a:rPr lang="en-US"/>
              <a:t>		TI = 100 mg per pound/2 mg per pound</a:t>
            </a:r>
          </a:p>
          <a:p>
            <a:pPr>
              <a:buFont typeface="Wingdings" pitchFamily="2" charset="2"/>
              <a:buNone/>
            </a:pPr>
            <a:r>
              <a:rPr lang="en-US"/>
              <a:t>		</a:t>
            </a:r>
          </a:p>
          <a:p>
            <a:pPr>
              <a:buFont typeface="Wingdings" pitchFamily="2" charset="2"/>
              <a:buNone/>
            </a:pPr>
            <a:r>
              <a:rPr lang="en-US"/>
              <a:t>		TI = 50</a:t>
            </a:r>
          </a:p>
          <a:p>
            <a:pPr>
              <a:buFont typeface="Wingdings" pitchFamily="2" charset="2"/>
              <a:buNone/>
            </a:pPr>
            <a:r>
              <a:rPr lang="en-US"/>
              <a:t>	Since the Therapeutic Index is 50, one would have to ingest 50 times the effective dose to ingest the lethal dose.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p:cNvSpPr>
            <a:spLocks noGrp="1" noChangeArrowheads="1"/>
          </p:cNvSpPr>
          <p:nvPr>
            <p:ph type="title"/>
          </p:nvPr>
        </p:nvSpPr>
        <p:spPr/>
        <p:txBody>
          <a:bodyPr/>
          <a:lstStyle/>
          <a:p>
            <a:r>
              <a:rPr lang="en-US"/>
              <a:t>DRUG B</a:t>
            </a:r>
          </a:p>
        </p:txBody>
      </p:sp>
      <p:sp>
        <p:nvSpPr>
          <p:cNvPr id="61443" name="Rectangle 3"/>
          <p:cNvSpPr>
            <a:spLocks noGrp="1" noChangeArrowheads="1"/>
          </p:cNvSpPr>
          <p:nvPr>
            <p:ph type="body" idx="1"/>
          </p:nvPr>
        </p:nvSpPr>
        <p:spPr>
          <a:xfrm>
            <a:off x="838200" y="2362200"/>
            <a:ext cx="7693025" cy="4495800"/>
          </a:xfrm>
        </p:spPr>
        <p:txBody>
          <a:bodyPr/>
          <a:lstStyle/>
          <a:p>
            <a:pPr>
              <a:lnSpc>
                <a:spcPct val="90000"/>
              </a:lnSpc>
            </a:pPr>
            <a:r>
              <a:rPr lang="en-US" sz="2400"/>
              <a:t>Drug B is also used to lower heart rate. It is given to 100 mice and produces a lower heart rate in 50 mice at 10 mg per pound (</a:t>
            </a:r>
            <a:r>
              <a:rPr lang="en-US" sz="2400" b="1"/>
              <a:t>effective dose</a:t>
            </a:r>
            <a:r>
              <a:rPr lang="en-US" sz="2400"/>
              <a:t>).</a:t>
            </a:r>
          </a:p>
          <a:p>
            <a:pPr>
              <a:lnSpc>
                <a:spcPct val="90000"/>
              </a:lnSpc>
            </a:pPr>
            <a:endParaRPr lang="en-US" sz="2400"/>
          </a:p>
          <a:p>
            <a:pPr>
              <a:lnSpc>
                <a:spcPct val="90000"/>
              </a:lnSpc>
              <a:buFont typeface="Wingdings" pitchFamily="2" charset="2"/>
              <a:buNone/>
            </a:pPr>
            <a:r>
              <a:rPr lang="en-US" sz="2400"/>
              <a:t>	When Drug B is given at a dose of 20 mg per pound, 50 mice die (</a:t>
            </a:r>
            <a:r>
              <a:rPr lang="en-US" sz="2400" b="1"/>
              <a:t>lethal dose</a:t>
            </a:r>
            <a:r>
              <a:rPr lang="en-US" sz="2400"/>
              <a:t>).</a:t>
            </a:r>
          </a:p>
          <a:p>
            <a:pPr>
              <a:lnSpc>
                <a:spcPct val="90000"/>
              </a:lnSpc>
              <a:buFont typeface="Wingdings" pitchFamily="2" charset="2"/>
              <a:buNone/>
            </a:pPr>
            <a:endParaRPr lang="en-US" sz="2400"/>
          </a:p>
          <a:p>
            <a:pPr>
              <a:lnSpc>
                <a:spcPct val="90000"/>
              </a:lnSpc>
              <a:buFont typeface="Wingdings" pitchFamily="2" charset="2"/>
              <a:buNone/>
            </a:pPr>
            <a:r>
              <a:rPr lang="en-US" sz="2400" b="1"/>
              <a:t>TI = LD</a:t>
            </a:r>
            <a:r>
              <a:rPr lang="en-US" sz="2400" b="1" baseline="-25000"/>
              <a:t>50</a:t>
            </a:r>
            <a:r>
              <a:rPr lang="en-US" sz="2400" b="1"/>
              <a:t>/ED</a:t>
            </a:r>
            <a:r>
              <a:rPr lang="en-US" sz="2400" b="1" baseline="-25000"/>
              <a:t>50</a:t>
            </a:r>
            <a:r>
              <a:rPr lang="en-US" sz="2400" b="1"/>
              <a:t> = 20 mg per lb/10 mg per lb = 2</a:t>
            </a:r>
          </a:p>
          <a:p>
            <a:pPr>
              <a:lnSpc>
                <a:spcPct val="90000"/>
              </a:lnSpc>
              <a:buFont typeface="Wingdings" pitchFamily="2" charset="2"/>
              <a:buNone/>
            </a:pPr>
            <a:endParaRPr lang="en-US" sz="2400" b="1"/>
          </a:p>
          <a:p>
            <a:pPr>
              <a:lnSpc>
                <a:spcPct val="90000"/>
              </a:lnSpc>
              <a:buFont typeface="Wingdings" pitchFamily="2" charset="2"/>
              <a:buNone/>
            </a:pPr>
            <a:r>
              <a:rPr lang="en-US" sz="2400"/>
              <a:t>For Drug B, the TI is 2, which means that one would have to ingest twice the effective dose to ingest the lethal dose.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p:cNvSpPr>
            <a:spLocks noGrp="1" noChangeArrowheads="1"/>
          </p:cNvSpPr>
          <p:nvPr>
            <p:ph type="title"/>
          </p:nvPr>
        </p:nvSpPr>
        <p:spPr/>
        <p:txBody>
          <a:bodyPr/>
          <a:lstStyle/>
          <a:p>
            <a:r>
              <a:rPr lang="en-US"/>
              <a:t>Which drug is safer?	</a:t>
            </a:r>
          </a:p>
        </p:txBody>
      </p:sp>
      <p:sp>
        <p:nvSpPr>
          <p:cNvPr id="62467" name="Rectangle 3"/>
          <p:cNvSpPr>
            <a:spLocks noGrp="1" noChangeArrowheads="1"/>
          </p:cNvSpPr>
          <p:nvPr>
            <p:ph type="body" idx="1"/>
          </p:nvPr>
        </p:nvSpPr>
        <p:spPr/>
        <p:txBody>
          <a:bodyPr/>
          <a:lstStyle/>
          <a:p>
            <a:r>
              <a:rPr lang="en-US"/>
              <a:t>DRUG A )	TI = 50</a:t>
            </a:r>
          </a:p>
          <a:p>
            <a:r>
              <a:rPr lang="en-US"/>
              <a:t>DRUG B)	TI = 2</a:t>
            </a:r>
          </a:p>
          <a:p>
            <a:pPr>
              <a:buFont typeface="Wingdings" pitchFamily="2" charset="2"/>
              <a:buNone/>
            </a:pPr>
            <a:endParaRPr lang="en-US"/>
          </a:p>
          <a:p>
            <a:pPr>
              <a:buFont typeface="Wingdings" pitchFamily="2" charset="2"/>
              <a:buNone/>
            </a:pPr>
            <a:endParaRPr lang="en-US"/>
          </a:p>
          <a:p>
            <a:pPr algn="ctr">
              <a:buFont typeface="Wingdings" pitchFamily="2" charset="2"/>
              <a:buNone/>
            </a:pPr>
            <a:r>
              <a:rPr lang="en-US" sz="3200" b="1"/>
              <a:t>DRUG A has the higher THERAPEUTIC INDEX or MARGIN OF SAFETY.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3" name="Picture 5" descr="MWI">
            <a:hlinkClick r:id="rId2" tooltip="MWI"/>
          </p:cNvPr>
          <p:cNvPicPr>
            <a:picLocks noChangeAspect="1" noChangeArrowheads="1"/>
          </p:cNvPicPr>
          <p:nvPr/>
        </p:nvPicPr>
        <p:blipFill>
          <a:blip r:embed="rId3" cstate="print"/>
          <a:srcRect/>
          <a:stretch>
            <a:fillRect/>
          </a:stretch>
        </p:blipFill>
        <p:spPr bwMode="auto">
          <a:xfrm>
            <a:off x="5181600" y="990600"/>
            <a:ext cx="1485900" cy="806450"/>
          </a:xfrm>
          <a:prstGeom prst="rect">
            <a:avLst/>
          </a:prstGeom>
          <a:noFill/>
        </p:spPr>
      </p:pic>
      <p:pic>
        <p:nvPicPr>
          <p:cNvPr id="63495" name="Picture 7" descr="Pfizer Pharmaceutical Company: The World's Largest Pharmaceutical Company">
            <a:hlinkClick r:id="rId4"/>
          </p:cNvPr>
          <p:cNvPicPr>
            <a:picLocks noChangeAspect="1" noChangeArrowheads="1"/>
          </p:cNvPicPr>
          <p:nvPr/>
        </p:nvPicPr>
        <p:blipFill>
          <a:blip r:embed="rId5" cstate="print"/>
          <a:srcRect/>
          <a:stretch>
            <a:fillRect/>
          </a:stretch>
        </p:blipFill>
        <p:spPr bwMode="auto">
          <a:xfrm>
            <a:off x="1752600" y="838200"/>
            <a:ext cx="1524000" cy="1022350"/>
          </a:xfrm>
          <a:prstGeom prst="rect">
            <a:avLst/>
          </a:prstGeom>
          <a:noFill/>
        </p:spPr>
      </p:pic>
      <p:sp>
        <p:nvSpPr>
          <p:cNvPr id="63496" name="Text Box 8"/>
          <p:cNvSpPr txBox="1">
            <a:spLocks noChangeArrowheads="1"/>
          </p:cNvSpPr>
          <p:nvPr/>
        </p:nvSpPr>
        <p:spPr bwMode="auto">
          <a:xfrm>
            <a:off x="762000" y="2519363"/>
            <a:ext cx="8313738" cy="4473575"/>
          </a:xfrm>
          <a:prstGeom prst="rect">
            <a:avLst/>
          </a:prstGeom>
          <a:noFill/>
          <a:ln w="9525">
            <a:noFill/>
            <a:miter lim="800000"/>
            <a:headEnd/>
            <a:tailEnd/>
          </a:ln>
          <a:effectLst/>
        </p:spPr>
        <p:txBody>
          <a:bodyPr wrap="none">
            <a:spAutoFit/>
          </a:bodyPr>
          <a:lstStyle/>
          <a:p>
            <a:r>
              <a:rPr lang="en-US" b="0">
                <a:latin typeface="Arial" charset="0"/>
              </a:rPr>
              <a:t>Veterinarians can purchase drugs in a variety</a:t>
            </a:r>
          </a:p>
          <a:p>
            <a:r>
              <a:rPr lang="en-US" b="0">
                <a:latin typeface="Arial" charset="0"/>
              </a:rPr>
              <a:t>Of ways:</a:t>
            </a:r>
          </a:p>
          <a:p>
            <a:endParaRPr lang="en-US" b="0">
              <a:latin typeface="Arial" charset="0"/>
            </a:endParaRPr>
          </a:p>
          <a:p>
            <a:r>
              <a:rPr lang="en-US">
                <a:latin typeface="Arial" charset="0"/>
              </a:rPr>
              <a:t>DIRECT MARKETING- </a:t>
            </a:r>
            <a:r>
              <a:rPr lang="en-US" b="0">
                <a:latin typeface="Arial" charset="0"/>
              </a:rPr>
              <a:t>The company that manufactures</a:t>
            </a:r>
          </a:p>
          <a:p>
            <a:r>
              <a:rPr lang="en-US" b="0">
                <a:latin typeface="Arial" charset="0"/>
              </a:rPr>
              <a:t>the drug sells it directly to the veterinarian (ex: Pfizer,</a:t>
            </a:r>
          </a:p>
          <a:p>
            <a:r>
              <a:rPr lang="en-US" b="0">
                <a:latin typeface="Arial" charset="0"/>
              </a:rPr>
              <a:t>Merial)</a:t>
            </a:r>
          </a:p>
          <a:p>
            <a:endParaRPr lang="en-US" b="0">
              <a:latin typeface="Arial" charset="0"/>
            </a:endParaRPr>
          </a:p>
          <a:p>
            <a:r>
              <a:rPr lang="en-US">
                <a:latin typeface="Arial" charset="0"/>
              </a:rPr>
              <a:t>DISTRIBUTOR/WHOLESALER- </a:t>
            </a:r>
            <a:r>
              <a:rPr lang="en-US" b="0">
                <a:latin typeface="Arial" charset="0"/>
              </a:rPr>
              <a:t>A company that purchases</a:t>
            </a:r>
          </a:p>
          <a:p>
            <a:r>
              <a:rPr lang="en-US" b="0">
                <a:latin typeface="Arial" charset="0"/>
              </a:rPr>
              <a:t>drugs from manufacturers and then resells them to</a:t>
            </a:r>
          </a:p>
          <a:p>
            <a:r>
              <a:rPr lang="en-US" b="0">
                <a:latin typeface="Arial" charset="0"/>
              </a:rPr>
              <a:t>veterinarians (MWI, Webster)</a:t>
            </a:r>
          </a:p>
          <a:p>
            <a:endParaRPr lang="en-US" b="0">
              <a:latin typeface="Arial" charset="0"/>
            </a:endParaRPr>
          </a:p>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ext Box 4"/>
          <p:cNvSpPr txBox="1">
            <a:spLocks noChangeArrowheads="1"/>
          </p:cNvSpPr>
          <p:nvPr/>
        </p:nvSpPr>
        <p:spPr bwMode="auto">
          <a:xfrm>
            <a:off x="1143000" y="838200"/>
            <a:ext cx="7234238" cy="1006475"/>
          </a:xfrm>
          <a:prstGeom prst="rect">
            <a:avLst/>
          </a:prstGeom>
          <a:noFill/>
          <a:ln w="9525">
            <a:noFill/>
            <a:miter lim="800000"/>
            <a:headEnd/>
            <a:tailEnd/>
          </a:ln>
          <a:effectLst/>
        </p:spPr>
        <p:txBody>
          <a:bodyPr wrap="none">
            <a:spAutoFit/>
          </a:bodyPr>
          <a:lstStyle/>
          <a:p>
            <a:r>
              <a:rPr lang="en-US" sz="2000" b="0">
                <a:solidFill>
                  <a:schemeClr val="tx1"/>
                </a:solidFill>
              </a:rPr>
              <a:t>The development of drugs is both lengthy and expensive:</a:t>
            </a:r>
          </a:p>
          <a:p>
            <a:r>
              <a:rPr lang="en-US" sz="2000" b="0">
                <a:solidFill>
                  <a:schemeClr val="tx1"/>
                </a:solidFill>
              </a:rPr>
              <a:t>	</a:t>
            </a:r>
            <a:r>
              <a:rPr lang="en-US" sz="2000">
                <a:solidFill>
                  <a:schemeClr val="tx1"/>
                </a:solidFill>
              </a:rPr>
              <a:t>* average of 7 years of testing</a:t>
            </a:r>
          </a:p>
          <a:p>
            <a:r>
              <a:rPr lang="en-US" sz="2000">
                <a:solidFill>
                  <a:schemeClr val="tx1"/>
                </a:solidFill>
              </a:rPr>
              <a:t>	* usually costs millions of dollars</a:t>
            </a:r>
          </a:p>
        </p:txBody>
      </p:sp>
      <p:sp>
        <p:nvSpPr>
          <p:cNvPr id="39941" name="Text Box 5"/>
          <p:cNvSpPr txBox="1">
            <a:spLocks noChangeArrowheads="1"/>
          </p:cNvSpPr>
          <p:nvPr/>
        </p:nvSpPr>
        <p:spPr bwMode="auto">
          <a:xfrm>
            <a:off x="2057400" y="2971800"/>
            <a:ext cx="5030788" cy="3444875"/>
          </a:xfrm>
          <a:prstGeom prst="rect">
            <a:avLst/>
          </a:prstGeom>
          <a:noFill/>
          <a:ln w="9525">
            <a:noFill/>
            <a:miter lim="800000"/>
            <a:headEnd/>
            <a:tailEnd/>
          </a:ln>
          <a:effectLst/>
        </p:spPr>
        <p:txBody>
          <a:bodyPr>
            <a:spAutoFit/>
          </a:bodyPr>
          <a:lstStyle/>
          <a:p>
            <a:r>
              <a:rPr lang="en-US" sz="4000">
                <a:solidFill>
                  <a:schemeClr val="tx1"/>
                </a:solidFill>
              </a:rPr>
              <a:t>Many </a:t>
            </a:r>
          </a:p>
          <a:p>
            <a:r>
              <a:rPr lang="en-US" sz="4000">
                <a:solidFill>
                  <a:schemeClr val="tx1"/>
                </a:solidFill>
              </a:rPr>
              <a:t>	steps</a:t>
            </a:r>
          </a:p>
          <a:p>
            <a:r>
              <a:rPr lang="en-US" sz="4000">
                <a:solidFill>
                  <a:schemeClr val="tx1"/>
                </a:solidFill>
              </a:rPr>
              <a:t>		are </a:t>
            </a:r>
          </a:p>
          <a:p>
            <a:r>
              <a:rPr lang="en-US" sz="4000">
                <a:solidFill>
                  <a:schemeClr val="tx1"/>
                </a:solidFill>
              </a:rPr>
              <a:t>			involved</a:t>
            </a:r>
          </a:p>
          <a:p>
            <a:endParaRPr lang="en-US" sz="4000">
              <a:solidFill>
                <a:schemeClr val="tx1"/>
              </a:solidFill>
            </a:endParaRPr>
          </a:p>
          <a:p>
            <a:r>
              <a:rPr lang="en-US" sz="2000">
                <a:solidFill>
                  <a:schemeClr val="tx1"/>
                </a:solidFill>
              </a:rPr>
              <a:t>(you’ll need time AND money)</a:t>
            </a:r>
          </a:p>
        </p:txBody>
      </p:sp>
      <p:pic>
        <p:nvPicPr>
          <p:cNvPr id="39944" name="Picture 8" descr="MCj04039250000[1]"/>
          <p:cNvPicPr>
            <a:picLocks noChangeAspect="1" noChangeArrowheads="1"/>
          </p:cNvPicPr>
          <p:nvPr/>
        </p:nvPicPr>
        <p:blipFill>
          <a:blip r:embed="rId2" cstate="print"/>
          <a:srcRect/>
          <a:stretch>
            <a:fillRect/>
          </a:stretch>
        </p:blipFill>
        <p:spPr bwMode="auto">
          <a:xfrm>
            <a:off x="5105400" y="3048000"/>
            <a:ext cx="1636713" cy="1692275"/>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p:cNvSpPr>
            <a:spLocks noGrp="1" noChangeArrowheads="1"/>
          </p:cNvSpPr>
          <p:nvPr>
            <p:ph type="title"/>
          </p:nvPr>
        </p:nvSpPr>
        <p:spPr/>
        <p:txBody>
          <a:bodyPr/>
          <a:lstStyle/>
          <a:p>
            <a:pPr algn="ctr"/>
            <a:r>
              <a:rPr lang="en-US"/>
              <a:t>GENERICS</a:t>
            </a:r>
          </a:p>
        </p:txBody>
      </p:sp>
      <p:sp>
        <p:nvSpPr>
          <p:cNvPr id="64515" name="Rectangle 3"/>
          <p:cNvSpPr>
            <a:spLocks noGrp="1" noChangeArrowheads="1"/>
          </p:cNvSpPr>
          <p:nvPr>
            <p:ph type="body" idx="1"/>
          </p:nvPr>
        </p:nvSpPr>
        <p:spPr/>
        <p:txBody>
          <a:bodyPr/>
          <a:lstStyle/>
          <a:p>
            <a:pPr>
              <a:lnSpc>
                <a:spcPct val="90000"/>
              </a:lnSpc>
              <a:buFont typeface="Wingdings" pitchFamily="2" charset="2"/>
              <a:buNone/>
            </a:pPr>
            <a:r>
              <a:rPr lang="en-US" sz="2400" b="1"/>
              <a:t>GENERIC COMPANIES- </a:t>
            </a:r>
            <a:r>
              <a:rPr lang="en-US" sz="2400"/>
              <a:t>Companies that sell drugs that are no longer under patent protection </a:t>
            </a:r>
          </a:p>
          <a:p>
            <a:pPr>
              <a:lnSpc>
                <a:spcPct val="90000"/>
              </a:lnSpc>
              <a:buFont typeface="Wingdings" pitchFamily="2" charset="2"/>
              <a:buNone/>
            </a:pPr>
            <a:endParaRPr lang="en-US" sz="2400"/>
          </a:p>
          <a:p>
            <a:pPr algn="ctr">
              <a:lnSpc>
                <a:spcPct val="90000"/>
              </a:lnSpc>
              <a:buFont typeface="Wingdings" pitchFamily="2" charset="2"/>
              <a:buNone/>
            </a:pPr>
            <a:r>
              <a:rPr lang="en-US" sz="2400"/>
              <a:t>	Patent expires </a:t>
            </a:r>
            <a:r>
              <a:rPr lang="en-US" sz="2400">
                <a:sym typeface="Wingdings" pitchFamily="2" charset="2"/>
              </a:rPr>
              <a:t> company applies to FDA to sell generic equivalent (ANAD – abbreviated new drug application)  no clinical data is required if the product has the same active ingredients, potency, dosage, and label  applicant proves that the new product’s bioequivalency (similar absorption providing similar blood levels as original product).</a:t>
            </a:r>
            <a:endParaRPr lang="en-US" sz="2400"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3" name="AutoShape 7"/>
          <p:cNvSpPr>
            <a:spLocks noGrp="1" noChangeArrowheads="1"/>
          </p:cNvSpPr>
          <p:nvPr>
            <p:ph type="title"/>
          </p:nvPr>
        </p:nvSpPr>
        <p:spPr/>
        <p:txBody>
          <a:bodyPr/>
          <a:lstStyle/>
          <a:p>
            <a:pPr algn="ctr"/>
            <a:r>
              <a:rPr lang="en-US" sz="3200"/>
              <a:t>CHARLEY</a:t>
            </a:r>
            <a:br>
              <a:rPr lang="en-US" sz="3200"/>
            </a:br>
            <a:endParaRPr lang="en-US" sz="3200"/>
          </a:p>
        </p:txBody>
      </p:sp>
      <p:sp>
        <p:nvSpPr>
          <p:cNvPr id="65544" name="Rectangle 8"/>
          <p:cNvSpPr>
            <a:spLocks noGrp="1" noChangeArrowheads="1"/>
          </p:cNvSpPr>
          <p:nvPr>
            <p:ph type="body" idx="1"/>
          </p:nvPr>
        </p:nvSpPr>
        <p:spPr/>
        <p:txBody>
          <a:bodyPr/>
          <a:lstStyle/>
          <a:p>
            <a:pPr>
              <a:buFont typeface="Wingdings" pitchFamily="2" charset="2"/>
              <a:buNone/>
            </a:pPr>
            <a:r>
              <a:rPr lang="en-US">
                <a:hlinkClick r:id="rId2"/>
              </a:rPr>
              <a:t>http://www.youtube.com/watch?v=dJQG6V1MOVY</a:t>
            </a:r>
            <a:endParaRPr lang="en-US"/>
          </a:p>
          <a:p>
            <a:pPr>
              <a:buFont typeface="Wingdings" pitchFamily="2" charset="2"/>
              <a:buNone/>
            </a:pPr>
            <a:endParaRPr lang="en-US"/>
          </a:p>
          <a:p>
            <a:pPr>
              <a:buFont typeface="Wingdings" pitchFamily="2" charset="2"/>
              <a:buNone/>
            </a:pPr>
            <a:r>
              <a:rPr lang="en-US"/>
              <a:t>an example of teratogenicity- cerebellar hypoplasia (most likely due to vaccination of the queen during gestation)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838200" y="2362200"/>
            <a:ext cx="7693025" cy="4495800"/>
          </a:xfrm>
        </p:spPr>
        <p:txBody>
          <a:bodyPr/>
          <a:lstStyle/>
          <a:p>
            <a:r>
              <a:rPr lang="en-US" sz="3200" b="1"/>
              <a:t>Step 1) The discovery or synthesis of a new drug with the potential for therapeutic value.</a:t>
            </a:r>
          </a:p>
          <a:p>
            <a:pPr>
              <a:buFont typeface="Wingdings" pitchFamily="2" charset="2"/>
              <a:buNone/>
            </a:pPr>
            <a:r>
              <a:rPr lang="en-US"/>
              <a:t>		</a:t>
            </a:r>
          </a:p>
          <a:p>
            <a:pPr>
              <a:buFont typeface="Wingdings" pitchFamily="2" charset="2"/>
              <a:buNone/>
            </a:pPr>
            <a:r>
              <a:rPr lang="en-US" u="sng"/>
              <a:t>	</a:t>
            </a:r>
            <a:r>
              <a:rPr lang="en-US" sz="2400" b="1" u="sng">
                <a:solidFill>
                  <a:srgbClr val="000000"/>
                </a:solidFill>
              </a:rPr>
              <a:t>PRELIMINARY STUDIES</a:t>
            </a:r>
            <a:r>
              <a:rPr lang="en-US" sz="2400">
                <a:solidFill>
                  <a:srgbClr val="000000"/>
                </a:solidFill>
              </a:rPr>
              <a:t> are begun which are a series of tests run on </a:t>
            </a:r>
            <a:r>
              <a:rPr lang="en-US" sz="2400" b="1">
                <a:solidFill>
                  <a:srgbClr val="000000"/>
                </a:solidFill>
              </a:rPr>
              <a:t>computer models, lab media, bacteria, or fungi</a:t>
            </a:r>
            <a:r>
              <a:rPr lang="en-US" sz="2400">
                <a:solidFill>
                  <a:srgbClr val="000000"/>
                </a:solidFill>
              </a:rPr>
              <a:t> to see if the drug produces the desired effect and if there are any observed side effects.</a:t>
            </a:r>
          </a:p>
        </p:txBody>
      </p:sp>
      <p:sp>
        <p:nvSpPr>
          <p:cNvPr id="40964" name="Text Box 4"/>
          <p:cNvSpPr txBox="1">
            <a:spLocks noChangeArrowheads="1"/>
          </p:cNvSpPr>
          <p:nvPr>
            <p:ph type="title"/>
          </p:nvPr>
        </p:nvSpPr>
        <p:spPr>
          <a:xfrm>
            <a:off x="762000" y="381000"/>
            <a:ext cx="7924800" cy="1295400"/>
          </a:xfrm>
          <a:prstGeom prst="rect">
            <a:avLst/>
          </a:prstGeom>
          <a:noFill/>
          <a:ln/>
        </p:spPr>
        <p:txBody>
          <a:bodyPr/>
          <a:lstStyle/>
          <a:p>
            <a:pPr algn="ctr">
              <a:lnSpc>
                <a:spcPct val="100000"/>
              </a:lnSpc>
            </a:pPr>
            <a:r>
              <a:rPr lang="en-US" sz="2000">
                <a:latin typeface="Century Gothic" pitchFamily="34" charset="0"/>
              </a:rPr>
              <a:t>Your pharmaceutical company wants to </a:t>
            </a:r>
            <a:br>
              <a:rPr lang="en-US" sz="2000">
                <a:latin typeface="Century Gothic" pitchFamily="34" charset="0"/>
              </a:rPr>
            </a:br>
            <a:r>
              <a:rPr lang="en-US" sz="2000">
                <a:latin typeface="Century Gothic" pitchFamily="34" charset="0"/>
              </a:rPr>
              <a:t>introduce a new </a:t>
            </a:r>
            <a:br>
              <a:rPr lang="en-US" sz="2000">
                <a:latin typeface="Century Gothic" pitchFamily="34" charset="0"/>
              </a:rPr>
            </a:br>
            <a:r>
              <a:rPr lang="en-US" sz="2000">
                <a:latin typeface="Century Gothic" pitchFamily="34" charset="0"/>
              </a:rPr>
              <a:t>product to the world….</a:t>
            </a:r>
          </a:p>
        </p:txBody>
      </p:sp>
      <p:pic>
        <p:nvPicPr>
          <p:cNvPr id="40969" name="Picture 9" descr="MCj03052690000[1]"/>
          <p:cNvPicPr>
            <a:picLocks noChangeAspect="1" noChangeArrowheads="1"/>
          </p:cNvPicPr>
          <p:nvPr/>
        </p:nvPicPr>
        <p:blipFill>
          <a:blip r:embed="rId2" cstate="print"/>
          <a:srcRect/>
          <a:stretch>
            <a:fillRect/>
          </a:stretch>
        </p:blipFill>
        <p:spPr bwMode="auto">
          <a:xfrm>
            <a:off x="152400" y="228600"/>
            <a:ext cx="1824038" cy="928688"/>
          </a:xfrm>
          <a:prstGeom prst="rect">
            <a:avLst/>
          </a:prstGeom>
          <a:noFill/>
        </p:spPr>
      </p:pic>
      <p:pic>
        <p:nvPicPr>
          <p:cNvPr id="40976" name="Picture 16" descr="MCj02501350000[1]"/>
          <p:cNvPicPr>
            <a:picLocks noChangeAspect="1" noChangeArrowheads="1"/>
          </p:cNvPicPr>
          <p:nvPr/>
        </p:nvPicPr>
        <p:blipFill>
          <a:blip r:embed="rId3" cstate="print"/>
          <a:srcRect/>
          <a:stretch>
            <a:fillRect/>
          </a:stretch>
        </p:blipFill>
        <p:spPr bwMode="auto">
          <a:xfrm>
            <a:off x="7086600" y="152400"/>
            <a:ext cx="1905000" cy="156845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dissolve">
                                      <p:cBhvr>
                                        <p:cTn id="7" dur="500"/>
                                        <p:tgtEl>
                                          <p:spTgt spid="4096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963">
                                            <p:txEl>
                                              <p:pRg st="0" end="0"/>
                                            </p:txEl>
                                          </p:spTgt>
                                        </p:tgtEl>
                                        <p:attrNameLst>
                                          <p:attrName>style.visibility</p:attrName>
                                        </p:attrNameLst>
                                      </p:cBhvr>
                                      <p:to>
                                        <p:strVal val="visible"/>
                                      </p:to>
                                    </p:set>
                                    <p:animEffect transition="in" filter="dissolve">
                                      <p:cBhvr>
                                        <p:cTn id="12" dur="500"/>
                                        <p:tgtEl>
                                          <p:spTgt spid="409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963">
                                            <p:txEl>
                                              <p:pRg st="1" end="1"/>
                                            </p:txEl>
                                          </p:spTgt>
                                        </p:tgtEl>
                                        <p:attrNameLst>
                                          <p:attrName>style.visibility</p:attrName>
                                        </p:attrNameLst>
                                      </p:cBhvr>
                                      <p:to>
                                        <p:strVal val="visible"/>
                                      </p:to>
                                    </p:set>
                                    <p:animEffect transition="in" filter="dissolve">
                                      <p:cBhvr>
                                        <p:cTn id="17" dur="500"/>
                                        <p:tgtEl>
                                          <p:spTgt spid="409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0963">
                                            <p:txEl>
                                              <p:pRg st="2" end="2"/>
                                            </p:txEl>
                                          </p:spTgt>
                                        </p:tgtEl>
                                        <p:attrNameLst>
                                          <p:attrName>style.visibility</p:attrName>
                                        </p:attrNameLst>
                                      </p:cBhvr>
                                      <p:to>
                                        <p:strVal val="visible"/>
                                      </p:to>
                                    </p:set>
                                    <p:animEffect transition="in" filter="dissolve">
                                      <p:cBhvr>
                                        <p:cTn id="22" dur="5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P spid="409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type="body" idx="1"/>
          </p:nvPr>
        </p:nvSpPr>
        <p:spPr>
          <a:xfrm>
            <a:off x="838200" y="2362200"/>
            <a:ext cx="7693025" cy="4495800"/>
          </a:xfrm>
        </p:spPr>
        <p:txBody>
          <a:bodyPr/>
          <a:lstStyle/>
          <a:p>
            <a:r>
              <a:rPr lang="en-US" sz="3200"/>
              <a:t>Step 2) If the results are satisfactory, </a:t>
            </a:r>
            <a:r>
              <a:rPr lang="en-US" sz="3200" b="1" u="sng"/>
              <a:t>PRECLINICAL STUDIES</a:t>
            </a:r>
            <a:r>
              <a:rPr lang="en-US" sz="3200"/>
              <a:t> begin, which test for safety and efficacy on </a:t>
            </a:r>
            <a:r>
              <a:rPr lang="en-US" sz="3200" b="1"/>
              <a:t>lab animals. Sometimes the target species</a:t>
            </a:r>
            <a:r>
              <a:rPr lang="en-US" sz="3200"/>
              <a:t> is also used. </a:t>
            </a:r>
          </a:p>
          <a:p>
            <a:pPr>
              <a:buFont typeface="Wingdings" pitchFamily="2" charset="2"/>
              <a:buNone/>
            </a:pPr>
            <a:r>
              <a:rPr lang="en-US" sz="3200" b="1"/>
              <a:t>		</a:t>
            </a:r>
            <a:r>
              <a:rPr lang="en-US" sz="2400">
                <a:solidFill>
                  <a:srgbClr val="000000"/>
                </a:solidFill>
              </a:rPr>
              <a:t>		</a:t>
            </a:r>
            <a:endParaRPr lang="en-US"/>
          </a:p>
        </p:txBody>
      </p:sp>
      <p:pic>
        <p:nvPicPr>
          <p:cNvPr id="72708" name="Picture 4" descr="MCj02407930000[1]"/>
          <p:cNvPicPr>
            <a:picLocks noChangeAspect="1" noChangeArrowheads="1"/>
          </p:cNvPicPr>
          <p:nvPr/>
        </p:nvPicPr>
        <p:blipFill>
          <a:blip r:embed="rId2" cstate="print"/>
          <a:srcRect/>
          <a:stretch>
            <a:fillRect/>
          </a:stretch>
        </p:blipFill>
        <p:spPr bwMode="auto">
          <a:xfrm>
            <a:off x="3733800" y="0"/>
            <a:ext cx="1881188" cy="19621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6" name="Picture 4" descr="research lab cartoons, research lab cartoon, research lab picture, research lab pictures, research lab image, research lab images, research lab illustration, research lab illustrations"/>
          <p:cNvPicPr>
            <a:picLocks noChangeAspect="1" noChangeArrowheads="1"/>
          </p:cNvPicPr>
          <p:nvPr/>
        </p:nvPicPr>
        <p:blipFill>
          <a:blip r:embed="rId2" cstate="print"/>
          <a:srcRect/>
          <a:stretch>
            <a:fillRect/>
          </a:stretch>
        </p:blipFill>
        <p:spPr bwMode="auto">
          <a:xfrm>
            <a:off x="2057400" y="2590800"/>
            <a:ext cx="4953000" cy="40989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9" name="AutoShape 5"/>
          <p:cNvSpPr>
            <a:spLocks noGrp="1" noChangeArrowheads="1"/>
          </p:cNvSpPr>
          <p:nvPr>
            <p:ph type="title"/>
          </p:nvPr>
        </p:nvSpPr>
        <p:spPr/>
        <p:txBody>
          <a:bodyPr/>
          <a:lstStyle/>
          <a:p>
            <a:r>
              <a:rPr lang="en-US" sz="3200">
                <a:solidFill>
                  <a:srgbClr val="000000"/>
                </a:solidFill>
              </a:rPr>
              <a:t>Scientists are looking for signs of :</a:t>
            </a:r>
            <a:br>
              <a:rPr lang="en-US" sz="3200">
                <a:solidFill>
                  <a:srgbClr val="000000"/>
                </a:solidFill>
              </a:rPr>
            </a:br>
            <a:endParaRPr lang="en-US" sz="3200">
              <a:solidFill>
                <a:srgbClr val="000000"/>
              </a:solidFill>
            </a:endParaRPr>
          </a:p>
        </p:txBody>
      </p:sp>
      <p:sp>
        <p:nvSpPr>
          <p:cNvPr id="41990" name="Rectangle 6"/>
          <p:cNvSpPr>
            <a:spLocks noGrp="1" noChangeArrowheads="1"/>
          </p:cNvSpPr>
          <p:nvPr>
            <p:ph type="body" idx="1"/>
          </p:nvPr>
        </p:nvSpPr>
        <p:spPr>
          <a:xfrm>
            <a:off x="838200" y="2438400"/>
            <a:ext cx="7693025" cy="4572000"/>
          </a:xfrm>
        </p:spPr>
        <p:txBody>
          <a:bodyPr/>
          <a:lstStyle/>
          <a:p>
            <a:pPr>
              <a:lnSpc>
                <a:spcPct val="90000"/>
              </a:lnSpc>
              <a:buFont typeface="Wingdings" pitchFamily="2" charset="2"/>
              <a:buNone/>
            </a:pPr>
            <a:r>
              <a:rPr lang="en-US" sz="4000">
                <a:solidFill>
                  <a:srgbClr val="000000"/>
                </a:solidFill>
              </a:rPr>
              <a:t>	</a:t>
            </a:r>
            <a:r>
              <a:rPr lang="en-US" sz="2400">
                <a:solidFill>
                  <a:srgbClr val="000000"/>
                </a:solidFill>
              </a:rPr>
              <a:t>- </a:t>
            </a:r>
            <a:r>
              <a:rPr lang="en-US" sz="2000" b="1">
                <a:solidFill>
                  <a:schemeClr val="folHlink"/>
                </a:solidFill>
              </a:rPr>
              <a:t>short-term toxicity:</a:t>
            </a:r>
            <a:r>
              <a:rPr lang="en-US" sz="2000">
                <a:solidFill>
                  <a:srgbClr val="000000"/>
                </a:solidFill>
              </a:rPr>
              <a:t> reactions occurring hours after dosing such as </a:t>
            </a:r>
            <a:r>
              <a:rPr lang="en-US" sz="2000" b="1">
                <a:solidFill>
                  <a:srgbClr val="000000"/>
                </a:solidFill>
              </a:rPr>
              <a:t>convulsions or paralysis</a:t>
            </a:r>
            <a:endParaRPr lang="en-US" sz="2000" b="1"/>
          </a:p>
          <a:p>
            <a:pPr>
              <a:lnSpc>
                <a:spcPct val="90000"/>
              </a:lnSpc>
              <a:buFont typeface="Wingdings" pitchFamily="2" charset="2"/>
              <a:buNone/>
            </a:pPr>
            <a:r>
              <a:rPr lang="en-US" sz="2000" b="1">
                <a:solidFill>
                  <a:srgbClr val="000000"/>
                </a:solidFill>
              </a:rPr>
              <a:t>	- </a:t>
            </a:r>
            <a:r>
              <a:rPr lang="en-US" sz="2000" b="1">
                <a:solidFill>
                  <a:schemeClr val="folHlink"/>
                </a:solidFill>
              </a:rPr>
              <a:t>long-term toxicity:</a:t>
            </a:r>
            <a:r>
              <a:rPr lang="en-US" sz="2000" b="1">
                <a:solidFill>
                  <a:srgbClr val="000000"/>
                </a:solidFill>
              </a:rPr>
              <a:t>	</a:t>
            </a:r>
            <a:r>
              <a:rPr lang="en-US" sz="2000">
                <a:solidFill>
                  <a:srgbClr val="000000"/>
                </a:solidFill>
              </a:rPr>
              <a:t>3-24 months of regular dosing to check for </a:t>
            </a:r>
            <a:r>
              <a:rPr lang="en-US" sz="2000" b="1">
                <a:solidFill>
                  <a:srgbClr val="000000"/>
                </a:solidFill>
              </a:rPr>
              <a:t>organ damage</a:t>
            </a:r>
            <a:r>
              <a:rPr lang="en-US" sz="2000">
                <a:solidFill>
                  <a:srgbClr val="000000"/>
                </a:solidFill>
              </a:rPr>
              <a:t>. Animal is euthanized to examine the effects on tissues.</a:t>
            </a:r>
          </a:p>
          <a:p>
            <a:pPr>
              <a:lnSpc>
                <a:spcPct val="90000"/>
              </a:lnSpc>
              <a:buFont typeface="Wingdings" pitchFamily="2" charset="2"/>
              <a:buNone/>
            </a:pPr>
            <a:r>
              <a:rPr lang="en-US" sz="2000" b="1">
                <a:solidFill>
                  <a:srgbClr val="000000"/>
                </a:solidFill>
              </a:rPr>
              <a:t>	- </a:t>
            </a:r>
            <a:r>
              <a:rPr lang="en-US" sz="2000" b="1">
                <a:solidFill>
                  <a:schemeClr val="folHlink"/>
                </a:solidFill>
              </a:rPr>
              <a:t>systems-oriented screening:</a:t>
            </a:r>
            <a:r>
              <a:rPr lang="en-US" sz="2000" b="1">
                <a:solidFill>
                  <a:srgbClr val="000000"/>
                </a:solidFill>
              </a:rPr>
              <a:t> </a:t>
            </a:r>
            <a:r>
              <a:rPr lang="en-US" sz="2000">
                <a:solidFill>
                  <a:srgbClr val="000000"/>
                </a:solidFill>
              </a:rPr>
              <a:t>tests the drug’s effect on the body systems – specifics on how it affects the </a:t>
            </a:r>
            <a:r>
              <a:rPr lang="en-US" sz="2000" b="1">
                <a:solidFill>
                  <a:srgbClr val="000000"/>
                </a:solidFill>
              </a:rPr>
              <a:t>cardiovascular, nervous systems, etc.</a:t>
            </a:r>
          </a:p>
          <a:p>
            <a:pPr>
              <a:lnSpc>
                <a:spcPct val="90000"/>
              </a:lnSpc>
              <a:buFont typeface="Wingdings" pitchFamily="2" charset="2"/>
              <a:buNone/>
            </a:pPr>
            <a:r>
              <a:rPr lang="en-US" sz="2000" b="1">
                <a:solidFill>
                  <a:srgbClr val="000000"/>
                </a:solidFill>
              </a:rPr>
              <a:t>	- </a:t>
            </a:r>
            <a:r>
              <a:rPr lang="en-US" sz="2000" b="1">
                <a:solidFill>
                  <a:schemeClr val="folHlink"/>
                </a:solidFill>
              </a:rPr>
              <a:t>reproductive effects:</a:t>
            </a:r>
            <a:r>
              <a:rPr lang="en-US" sz="2000" b="1">
                <a:solidFill>
                  <a:srgbClr val="000000"/>
                </a:solidFill>
              </a:rPr>
              <a:t> </a:t>
            </a:r>
            <a:r>
              <a:rPr lang="en-US" sz="2000">
                <a:solidFill>
                  <a:srgbClr val="000000"/>
                </a:solidFill>
              </a:rPr>
              <a:t>does it effect </a:t>
            </a:r>
            <a:r>
              <a:rPr lang="en-US" sz="2000" b="1">
                <a:solidFill>
                  <a:srgbClr val="000000"/>
                </a:solidFill>
              </a:rPr>
              <a:t>ovulation, conception, or pregnancy</a:t>
            </a:r>
          </a:p>
          <a:p>
            <a:pPr>
              <a:lnSpc>
                <a:spcPct val="90000"/>
              </a:lnSpc>
              <a:buFont typeface="Wingdings" pitchFamily="2" charset="2"/>
              <a:buNone/>
            </a:pPr>
            <a:r>
              <a:rPr lang="en-US" sz="2000" b="1">
                <a:solidFill>
                  <a:srgbClr val="000000"/>
                </a:solidFill>
              </a:rPr>
              <a:t>	-</a:t>
            </a:r>
            <a:r>
              <a:rPr lang="en-US" sz="2000" b="1">
                <a:solidFill>
                  <a:schemeClr val="folHlink"/>
                </a:solidFill>
              </a:rPr>
              <a:t>carcinogenicity:</a:t>
            </a:r>
            <a:r>
              <a:rPr lang="en-US" sz="2000" b="1">
                <a:solidFill>
                  <a:srgbClr val="000000"/>
                </a:solidFill>
              </a:rPr>
              <a:t> </a:t>
            </a:r>
            <a:r>
              <a:rPr lang="en-US" sz="2000">
                <a:solidFill>
                  <a:srgbClr val="000000"/>
                </a:solidFill>
              </a:rPr>
              <a:t>do large doses for a prolonged time </a:t>
            </a:r>
            <a:r>
              <a:rPr lang="en-US" sz="2000" b="1">
                <a:solidFill>
                  <a:srgbClr val="000000"/>
                </a:solidFill>
              </a:rPr>
              <a:t>cause tumors</a:t>
            </a:r>
            <a:r>
              <a:rPr lang="en-US" sz="2000">
                <a:solidFill>
                  <a:srgbClr val="000000"/>
                </a:solidFill>
              </a:rPr>
              <a:t>?</a:t>
            </a:r>
          </a:p>
          <a:p>
            <a:pPr>
              <a:lnSpc>
                <a:spcPct val="90000"/>
              </a:lnSpc>
              <a:buFont typeface="Wingdings" pitchFamily="2" charset="2"/>
              <a:buNone/>
            </a:pPr>
            <a:r>
              <a:rPr lang="en-US" sz="2000">
                <a:solidFill>
                  <a:srgbClr val="000000"/>
                </a:solidFill>
              </a:rPr>
              <a:t>	</a:t>
            </a:r>
            <a:r>
              <a:rPr lang="en-US" sz="2000" b="1">
                <a:solidFill>
                  <a:srgbClr val="000000"/>
                </a:solidFill>
              </a:rPr>
              <a:t>-</a:t>
            </a:r>
            <a:r>
              <a:rPr lang="en-US" sz="2000" b="1">
                <a:solidFill>
                  <a:schemeClr val="folHlink"/>
                </a:solidFill>
              </a:rPr>
              <a:t>teratogenicity:</a:t>
            </a:r>
            <a:r>
              <a:rPr lang="en-US" sz="2000" b="1">
                <a:solidFill>
                  <a:srgbClr val="000000"/>
                </a:solidFill>
              </a:rPr>
              <a:t> </a:t>
            </a:r>
            <a:r>
              <a:rPr lang="en-US" sz="2000">
                <a:solidFill>
                  <a:srgbClr val="000000"/>
                </a:solidFill>
              </a:rPr>
              <a:t>are </a:t>
            </a:r>
            <a:r>
              <a:rPr lang="en-US" sz="2000" b="1">
                <a:solidFill>
                  <a:srgbClr val="000000"/>
                </a:solidFill>
              </a:rPr>
              <a:t>fetal defects</a:t>
            </a:r>
            <a:r>
              <a:rPr lang="en-US" sz="2000">
                <a:solidFill>
                  <a:srgbClr val="000000"/>
                </a:solidFill>
              </a:rPr>
              <a:t> caused by administering the drug to pregnant animals?</a:t>
            </a:r>
          </a:p>
          <a:p>
            <a:pPr>
              <a:lnSpc>
                <a:spcPct val="90000"/>
              </a:lnSpc>
              <a:buFont typeface="Wingdings" pitchFamily="2" charset="2"/>
              <a:buNone/>
            </a:pPr>
            <a:endParaRPr lang="en-US" sz="2000" b="1">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1990">
                                            <p:txEl>
                                              <p:pRg st="0" end="0"/>
                                            </p:txEl>
                                          </p:spTgt>
                                        </p:tgtEl>
                                        <p:attrNameLst>
                                          <p:attrName>style.visibility</p:attrName>
                                        </p:attrNameLst>
                                      </p:cBhvr>
                                      <p:to>
                                        <p:strVal val="visible"/>
                                      </p:to>
                                    </p:set>
                                    <p:animEffect transition="in" filter="fade">
                                      <p:cBhvr>
                                        <p:cTn id="7" dur="1000"/>
                                        <p:tgtEl>
                                          <p:spTgt spid="41990">
                                            <p:txEl>
                                              <p:pRg st="0" end="0"/>
                                            </p:txEl>
                                          </p:spTgt>
                                        </p:tgtEl>
                                      </p:cBhvr>
                                    </p:animEffect>
                                    <p:anim calcmode="lin" valueType="num">
                                      <p:cBhvr>
                                        <p:cTn id="8" dur="1000" fill="hold"/>
                                        <p:tgtEl>
                                          <p:spTgt spid="4199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99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1990">
                                            <p:txEl>
                                              <p:pRg st="1" end="1"/>
                                            </p:txEl>
                                          </p:spTgt>
                                        </p:tgtEl>
                                        <p:attrNameLst>
                                          <p:attrName>style.visibility</p:attrName>
                                        </p:attrNameLst>
                                      </p:cBhvr>
                                      <p:to>
                                        <p:strVal val="visible"/>
                                      </p:to>
                                    </p:set>
                                    <p:animEffect transition="in" filter="fade">
                                      <p:cBhvr>
                                        <p:cTn id="14" dur="1000"/>
                                        <p:tgtEl>
                                          <p:spTgt spid="41990">
                                            <p:txEl>
                                              <p:pRg st="1" end="1"/>
                                            </p:txEl>
                                          </p:spTgt>
                                        </p:tgtEl>
                                      </p:cBhvr>
                                    </p:animEffect>
                                    <p:anim calcmode="lin" valueType="num">
                                      <p:cBhvr>
                                        <p:cTn id="15" dur="1000" fill="hold"/>
                                        <p:tgtEl>
                                          <p:spTgt spid="4199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99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1990">
                                            <p:txEl>
                                              <p:pRg st="2" end="2"/>
                                            </p:txEl>
                                          </p:spTgt>
                                        </p:tgtEl>
                                        <p:attrNameLst>
                                          <p:attrName>style.visibility</p:attrName>
                                        </p:attrNameLst>
                                      </p:cBhvr>
                                      <p:to>
                                        <p:strVal val="visible"/>
                                      </p:to>
                                    </p:set>
                                    <p:animEffect transition="in" filter="fade">
                                      <p:cBhvr>
                                        <p:cTn id="21" dur="1000"/>
                                        <p:tgtEl>
                                          <p:spTgt spid="41990">
                                            <p:txEl>
                                              <p:pRg st="2" end="2"/>
                                            </p:txEl>
                                          </p:spTgt>
                                        </p:tgtEl>
                                      </p:cBhvr>
                                    </p:animEffect>
                                    <p:anim calcmode="lin" valueType="num">
                                      <p:cBhvr>
                                        <p:cTn id="22" dur="1000" fill="hold"/>
                                        <p:tgtEl>
                                          <p:spTgt spid="4199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199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1990">
                                            <p:txEl>
                                              <p:pRg st="3" end="3"/>
                                            </p:txEl>
                                          </p:spTgt>
                                        </p:tgtEl>
                                        <p:attrNameLst>
                                          <p:attrName>style.visibility</p:attrName>
                                        </p:attrNameLst>
                                      </p:cBhvr>
                                      <p:to>
                                        <p:strVal val="visible"/>
                                      </p:to>
                                    </p:set>
                                    <p:animEffect transition="in" filter="fade">
                                      <p:cBhvr>
                                        <p:cTn id="28" dur="1000"/>
                                        <p:tgtEl>
                                          <p:spTgt spid="41990">
                                            <p:txEl>
                                              <p:pRg st="3" end="3"/>
                                            </p:txEl>
                                          </p:spTgt>
                                        </p:tgtEl>
                                      </p:cBhvr>
                                    </p:animEffect>
                                    <p:anim calcmode="lin" valueType="num">
                                      <p:cBhvr>
                                        <p:cTn id="29" dur="1000" fill="hold"/>
                                        <p:tgtEl>
                                          <p:spTgt spid="4199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199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1990">
                                            <p:txEl>
                                              <p:pRg st="4" end="4"/>
                                            </p:txEl>
                                          </p:spTgt>
                                        </p:tgtEl>
                                        <p:attrNameLst>
                                          <p:attrName>style.visibility</p:attrName>
                                        </p:attrNameLst>
                                      </p:cBhvr>
                                      <p:to>
                                        <p:strVal val="visible"/>
                                      </p:to>
                                    </p:set>
                                    <p:animEffect transition="in" filter="fade">
                                      <p:cBhvr>
                                        <p:cTn id="35" dur="1000"/>
                                        <p:tgtEl>
                                          <p:spTgt spid="41990">
                                            <p:txEl>
                                              <p:pRg st="4" end="4"/>
                                            </p:txEl>
                                          </p:spTgt>
                                        </p:tgtEl>
                                      </p:cBhvr>
                                    </p:animEffect>
                                    <p:anim calcmode="lin" valueType="num">
                                      <p:cBhvr>
                                        <p:cTn id="36" dur="1000" fill="hold"/>
                                        <p:tgtEl>
                                          <p:spTgt spid="4199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199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1990">
                                            <p:txEl>
                                              <p:pRg st="5" end="5"/>
                                            </p:txEl>
                                          </p:spTgt>
                                        </p:tgtEl>
                                        <p:attrNameLst>
                                          <p:attrName>style.visibility</p:attrName>
                                        </p:attrNameLst>
                                      </p:cBhvr>
                                      <p:to>
                                        <p:strVal val="visible"/>
                                      </p:to>
                                    </p:set>
                                    <p:animEffect transition="in" filter="fade">
                                      <p:cBhvr>
                                        <p:cTn id="42" dur="1000"/>
                                        <p:tgtEl>
                                          <p:spTgt spid="41990">
                                            <p:txEl>
                                              <p:pRg st="5" end="5"/>
                                            </p:txEl>
                                          </p:spTgt>
                                        </p:tgtEl>
                                      </p:cBhvr>
                                    </p:animEffect>
                                    <p:anim calcmode="lin" valueType="num">
                                      <p:cBhvr>
                                        <p:cTn id="43" dur="1000" fill="hold"/>
                                        <p:tgtEl>
                                          <p:spTgt spid="41990">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4199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2" name="Picture 6" descr="Hlth Cond: Cleft_Fig1"/>
          <p:cNvPicPr>
            <a:picLocks noChangeAspect="1" noChangeArrowheads="1"/>
          </p:cNvPicPr>
          <p:nvPr/>
        </p:nvPicPr>
        <p:blipFill>
          <a:blip r:embed="rId2" cstate="print"/>
          <a:srcRect/>
          <a:stretch>
            <a:fillRect/>
          </a:stretch>
        </p:blipFill>
        <p:spPr bwMode="auto">
          <a:xfrm>
            <a:off x="914400" y="2286000"/>
            <a:ext cx="2971800" cy="2233613"/>
          </a:xfrm>
          <a:prstGeom prst="rect">
            <a:avLst/>
          </a:prstGeom>
          <a:noFill/>
        </p:spPr>
      </p:pic>
      <p:sp>
        <p:nvSpPr>
          <p:cNvPr id="45065" name="AutoShape 9"/>
          <p:cNvSpPr>
            <a:spLocks noGrp="1" noChangeArrowheads="1"/>
          </p:cNvSpPr>
          <p:nvPr>
            <p:ph type="title"/>
          </p:nvPr>
        </p:nvSpPr>
        <p:spPr>
          <a:xfrm>
            <a:off x="2209800" y="228600"/>
            <a:ext cx="5334000" cy="1066800"/>
          </a:xfrm>
        </p:spPr>
        <p:txBody>
          <a:bodyPr/>
          <a:lstStyle/>
          <a:p>
            <a:pPr algn="ctr"/>
            <a:r>
              <a:rPr lang="en-US" sz="3200"/>
              <a:t>Examples of teratogenicity</a:t>
            </a:r>
          </a:p>
        </p:txBody>
      </p:sp>
      <p:pic>
        <p:nvPicPr>
          <p:cNvPr id="45067" name="Picture 11" descr="Hlth Cond: Cleft_Fig2"/>
          <p:cNvPicPr>
            <a:picLocks noChangeAspect="1" noChangeArrowheads="1"/>
          </p:cNvPicPr>
          <p:nvPr/>
        </p:nvPicPr>
        <p:blipFill>
          <a:blip r:embed="rId3" cstate="print"/>
          <a:srcRect/>
          <a:stretch>
            <a:fillRect/>
          </a:stretch>
        </p:blipFill>
        <p:spPr bwMode="auto">
          <a:xfrm>
            <a:off x="5715000" y="2286000"/>
            <a:ext cx="3257550" cy="2168525"/>
          </a:xfrm>
          <a:prstGeom prst="rect">
            <a:avLst/>
          </a:prstGeom>
          <a:noFill/>
        </p:spPr>
      </p:pic>
      <p:pic>
        <p:nvPicPr>
          <p:cNvPr id="45069" name="Picture 13" descr="cowteratogen"/>
          <p:cNvPicPr>
            <a:picLocks noChangeAspect="1" noChangeArrowheads="1"/>
          </p:cNvPicPr>
          <p:nvPr/>
        </p:nvPicPr>
        <p:blipFill>
          <a:blip r:embed="rId4" cstate="print"/>
          <a:srcRect/>
          <a:stretch>
            <a:fillRect/>
          </a:stretch>
        </p:blipFill>
        <p:spPr bwMode="auto">
          <a:xfrm>
            <a:off x="3657600" y="4614863"/>
            <a:ext cx="2559050" cy="2243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6" name="AutoShape 4"/>
          <p:cNvSpPr>
            <a:spLocks noGrp="1" noChangeArrowheads="1"/>
          </p:cNvSpPr>
          <p:nvPr>
            <p:ph type="title"/>
          </p:nvPr>
        </p:nvSpPr>
        <p:spPr/>
        <p:txBody>
          <a:bodyPr/>
          <a:lstStyle/>
          <a:p>
            <a:r>
              <a:rPr lang="en-US"/>
              <a:t>Continued…	</a:t>
            </a:r>
          </a:p>
        </p:txBody>
      </p:sp>
      <p:sp>
        <p:nvSpPr>
          <p:cNvPr id="49157" name="Rectangle 5"/>
          <p:cNvSpPr>
            <a:spLocks noGrp="1" noChangeArrowheads="1"/>
          </p:cNvSpPr>
          <p:nvPr>
            <p:ph type="body" idx="1"/>
          </p:nvPr>
        </p:nvSpPr>
        <p:spPr>
          <a:xfrm>
            <a:off x="838200" y="2362200"/>
            <a:ext cx="7693025" cy="4343400"/>
          </a:xfrm>
        </p:spPr>
        <p:txBody>
          <a:bodyPr/>
          <a:lstStyle/>
          <a:p>
            <a:r>
              <a:rPr lang="en-US" b="1"/>
              <a:t>Step 3) If the preclinical trials are satisfactory, an application for an INAD (Investigational New Animal Drug) is filed with the FDA.</a:t>
            </a:r>
          </a:p>
          <a:p>
            <a:pPr>
              <a:buFont typeface="Wingdings" pitchFamily="2" charset="2"/>
              <a:buNone/>
            </a:pPr>
            <a:r>
              <a:rPr lang="en-US" sz="2400" b="1"/>
              <a:t>		</a:t>
            </a:r>
          </a:p>
          <a:p>
            <a:pPr>
              <a:buFont typeface="Wingdings" pitchFamily="2" charset="2"/>
              <a:buNone/>
            </a:pPr>
            <a:r>
              <a:rPr lang="en-US" sz="2000">
                <a:solidFill>
                  <a:srgbClr val="000000"/>
                </a:solidFill>
              </a:rPr>
              <a:t>	- NOTE: If the product is a </a:t>
            </a:r>
            <a:r>
              <a:rPr lang="en-US" sz="2000" b="1">
                <a:solidFill>
                  <a:srgbClr val="000000"/>
                </a:solidFill>
              </a:rPr>
              <a:t>pesticide,</a:t>
            </a:r>
            <a:r>
              <a:rPr lang="en-US" sz="2000">
                <a:solidFill>
                  <a:srgbClr val="000000"/>
                </a:solidFill>
              </a:rPr>
              <a:t> the application is filed to the </a:t>
            </a:r>
            <a:r>
              <a:rPr lang="en-US" sz="2000" b="1">
                <a:solidFill>
                  <a:srgbClr val="000000"/>
                </a:solidFill>
              </a:rPr>
              <a:t>EPA</a:t>
            </a:r>
            <a:r>
              <a:rPr lang="en-US" sz="2000">
                <a:solidFill>
                  <a:srgbClr val="000000"/>
                </a:solidFill>
              </a:rPr>
              <a:t> (Environmental Protection Agency), if it is a </a:t>
            </a:r>
            <a:r>
              <a:rPr lang="en-US" sz="2000" b="1">
                <a:solidFill>
                  <a:srgbClr val="000000"/>
                </a:solidFill>
              </a:rPr>
              <a:t>biologic</a:t>
            </a:r>
            <a:r>
              <a:rPr lang="en-US" sz="2000">
                <a:solidFill>
                  <a:srgbClr val="000000"/>
                </a:solidFill>
              </a:rPr>
              <a:t> (vaccines), it is filed with the </a:t>
            </a:r>
            <a:r>
              <a:rPr lang="en-US" sz="2000" b="1">
                <a:solidFill>
                  <a:srgbClr val="000000"/>
                </a:solidFill>
              </a:rPr>
              <a:t>USDA.</a:t>
            </a:r>
          </a:p>
          <a:p>
            <a:pPr>
              <a:buFont typeface="Wingdings" pitchFamily="2" charset="2"/>
              <a:buNone/>
            </a:pPr>
            <a:r>
              <a:rPr lang="en-US" sz="2000">
                <a:solidFill>
                  <a:srgbClr val="000000"/>
                </a:solidFill>
              </a:rPr>
              <a:t>		-The FDA responds within 30 days. Approval gives the go-ahead for clinical trials to begin</a:t>
            </a:r>
          </a:p>
        </p:txBody>
      </p:sp>
      <p:sp>
        <p:nvSpPr>
          <p:cNvPr id="49159" name="Form"/>
          <p:cNvSpPr>
            <a:spLocks noEditPoints="1" noChangeArrowheads="1"/>
          </p:cNvSpPr>
          <p:nvPr/>
        </p:nvSpPr>
        <p:spPr bwMode="auto">
          <a:xfrm>
            <a:off x="7467600" y="228600"/>
            <a:ext cx="1428750" cy="190500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10800 h 21600"/>
              <a:gd name="T14" fmla="*/ 4740 w 21600"/>
              <a:gd name="T15" fmla="*/ 1309 h 21600"/>
              <a:gd name="T16" fmla="*/ 19410 w 21600"/>
              <a:gd name="T17" fmla="*/ 16331 h 21600"/>
            </a:gdLst>
            <a:ahLst/>
            <a:cxnLst>
              <a:cxn ang="0">
                <a:pos x="T0" y="T1"/>
              </a:cxn>
              <a:cxn ang="0">
                <a:pos x="T2" y="T3"/>
              </a:cxn>
              <a:cxn ang="0">
                <a:pos x="T4" y="T5"/>
              </a:cxn>
              <a:cxn ang="0">
                <a:pos x="T6" y="T7"/>
              </a:cxn>
              <a:cxn ang="0">
                <a:pos x="T8" y="T9"/>
              </a:cxn>
              <a:cxn ang="0">
                <a:pos x="T10" y="T11"/>
              </a:cxn>
              <a:cxn ang="0">
                <a:pos x="T12" y="T13"/>
              </a:cxn>
            </a:cxnLst>
            <a:rect l="T14" t="T15" r="T16" b="T17"/>
            <a:pathLst>
              <a:path w="21600" h="21600" extrusionOk="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extrusionOk="0">
                <a:moveTo>
                  <a:pt x="85" y="17509"/>
                </a:moveTo>
                <a:lnTo>
                  <a:pt x="5187" y="17509"/>
                </a:lnTo>
                <a:lnTo>
                  <a:pt x="5187" y="21632"/>
                </a:lnTo>
                <a:lnTo>
                  <a:pt x="85" y="17509"/>
                </a:lnTo>
                <a:close/>
              </a:path>
              <a:path w="21600" h="21600" extrusionOk="0">
                <a:moveTo>
                  <a:pt x="12840" y="18507"/>
                </a:moveTo>
                <a:lnTo>
                  <a:pt x="16051" y="18507"/>
                </a:lnTo>
                <a:lnTo>
                  <a:pt x="16051" y="19260"/>
                </a:lnTo>
                <a:lnTo>
                  <a:pt x="12840" y="19260"/>
                </a:lnTo>
                <a:lnTo>
                  <a:pt x="12840" y="18507"/>
                </a:lnTo>
                <a:close/>
              </a:path>
              <a:path w="21600" h="21600" extrusionOk="0">
                <a:moveTo>
                  <a:pt x="16731" y="18507"/>
                </a:moveTo>
                <a:lnTo>
                  <a:pt x="19941" y="18507"/>
                </a:lnTo>
                <a:lnTo>
                  <a:pt x="19941" y="19260"/>
                </a:lnTo>
                <a:lnTo>
                  <a:pt x="16731" y="19260"/>
                </a:lnTo>
                <a:lnTo>
                  <a:pt x="16731" y="18507"/>
                </a:lnTo>
                <a:close/>
              </a:path>
              <a:path w="21600" h="21600" extrusionOk="0">
                <a:moveTo>
                  <a:pt x="1913" y="1194"/>
                </a:moveTo>
                <a:lnTo>
                  <a:pt x="3699" y="1194"/>
                </a:lnTo>
                <a:lnTo>
                  <a:pt x="2678" y="1832"/>
                </a:lnTo>
                <a:lnTo>
                  <a:pt x="2296" y="1538"/>
                </a:lnTo>
                <a:lnTo>
                  <a:pt x="2125" y="1636"/>
                </a:lnTo>
                <a:lnTo>
                  <a:pt x="2700" y="2078"/>
                </a:lnTo>
                <a:lnTo>
                  <a:pt x="3699" y="1440"/>
                </a:lnTo>
                <a:lnTo>
                  <a:pt x="3699" y="2176"/>
                </a:lnTo>
                <a:lnTo>
                  <a:pt x="1913" y="2176"/>
                </a:lnTo>
                <a:lnTo>
                  <a:pt x="1913" y="1194"/>
                </a:lnTo>
                <a:close/>
              </a:path>
              <a:path w="21600" h="21600" extrusionOk="0">
                <a:moveTo>
                  <a:pt x="1913" y="2765"/>
                </a:moveTo>
                <a:lnTo>
                  <a:pt x="3699" y="2765"/>
                </a:lnTo>
                <a:lnTo>
                  <a:pt x="2678" y="3403"/>
                </a:lnTo>
                <a:lnTo>
                  <a:pt x="2296" y="3109"/>
                </a:lnTo>
                <a:lnTo>
                  <a:pt x="2125" y="3207"/>
                </a:lnTo>
                <a:lnTo>
                  <a:pt x="2700" y="3649"/>
                </a:lnTo>
                <a:lnTo>
                  <a:pt x="3699" y="3010"/>
                </a:lnTo>
                <a:lnTo>
                  <a:pt x="3699" y="3747"/>
                </a:lnTo>
                <a:lnTo>
                  <a:pt x="1913" y="3747"/>
                </a:lnTo>
                <a:lnTo>
                  <a:pt x="1913" y="2765"/>
                </a:lnTo>
                <a:close/>
              </a:path>
              <a:path w="21600" h="21600" extrusionOk="0">
                <a:moveTo>
                  <a:pt x="1913" y="4336"/>
                </a:moveTo>
                <a:lnTo>
                  <a:pt x="3699" y="4336"/>
                </a:lnTo>
                <a:lnTo>
                  <a:pt x="2678" y="4974"/>
                </a:lnTo>
                <a:lnTo>
                  <a:pt x="2296" y="4680"/>
                </a:lnTo>
                <a:lnTo>
                  <a:pt x="2125" y="4778"/>
                </a:lnTo>
                <a:lnTo>
                  <a:pt x="2700" y="5220"/>
                </a:lnTo>
                <a:lnTo>
                  <a:pt x="3699" y="4581"/>
                </a:lnTo>
                <a:lnTo>
                  <a:pt x="3699" y="5318"/>
                </a:lnTo>
                <a:lnTo>
                  <a:pt x="1913" y="5318"/>
                </a:lnTo>
                <a:lnTo>
                  <a:pt x="1913" y="4336"/>
                </a:lnTo>
                <a:close/>
              </a:path>
              <a:path w="21600" h="21600" extrusionOk="0">
                <a:moveTo>
                  <a:pt x="1913" y="5907"/>
                </a:moveTo>
                <a:lnTo>
                  <a:pt x="3699" y="5907"/>
                </a:lnTo>
                <a:lnTo>
                  <a:pt x="2678" y="6545"/>
                </a:lnTo>
                <a:lnTo>
                  <a:pt x="2296" y="6250"/>
                </a:lnTo>
                <a:lnTo>
                  <a:pt x="2125" y="6349"/>
                </a:lnTo>
                <a:lnTo>
                  <a:pt x="2700" y="6790"/>
                </a:lnTo>
                <a:lnTo>
                  <a:pt x="3699" y="6152"/>
                </a:lnTo>
                <a:lnTo>
                  <a:pt x="3699" y="6889"/>
                </a:lnTo>
                <a:lnTo>
                  <a:pt x="1913" y="6889"/>
                </a:lnTo>
                <a:lnTo>
                  <a:pt x="1913" y="5907"/>
                </a:lnTo>
                <a:close/>
              </a:path>
              <a:path w="21600" h="21600" extrusionOk="0">
                <a:moveTo>
                  <a:pt x="1913" y="7478"/>
                </a:moveTo>
                <a:lnTo>
                  <a:pt x="3699" y="7478"/>
                </a:lnTo>
                <a:lnTo>
                  <a:pt x="2678" y="8116"/>
                </a:lnTo>
                <a:lnTo>
                  <a:pt x="2296" y="7821"/>
                </a:lnTo>
                <a:lnTo>
                  <a:pt x="2125" y="7919"/>
                </a:lnTo>
                <a:lnTo>
                  <a:pt x="2700" y="8361"/>
                </a:lnTo>
                <a:lnTo>
                  <a:pt x="3699" y="7723"/>
                </a:lnTo>
                <a:lnTo>
                  <a:pt x="3699" y="8460"/>
                </a:lnTo>
                <a:lnTo>
                  <a:pt x="1913" y="8460"/>
                </a:lnTo>
                <a:lnTo>
                  <a:pt x="1913" y="7478"/>
                </a:lnTo>
                <a:close/>
              </a:path>
              <a:path w="21600" h="21600" extrusionOk="0">
                <a:moveTo>
                  <a:pt x="1913" y="9049"/>
                </a:moveTo>
                <a:lnTo>
                  <a:pt x="3699" y="9049"/>
                </a:lnTo>
                <a:lnTo>
                  <a:pt x="2678" y="9687"/>
                </a:lnTo>
                <a:lnTo>
                  <a:pt x="2296" y="9392"/>
                </a:lnTo>
                <a:lnTo>
                  <a:pt x="2125" y="9490"/>
                </a:lnTo>
                <a:lnTo>
                  <a:pt x="2700" y="9932"/>
                </a:lnTo>
                <a:lnTo>
                  <a:pt x="3699" y="9294"/>
                </a:lnTo>
                <a:lnTo>
                  <a:pt x="3699" y="10030"/>
                </a:lnTo>
                <a:lnTo>
                  <a:pt x="1913" y="10030"/>
                </a:lnTo>
                <a:lnTo>
                  <a:pt x="1913" y="9049"/>
                </a:lnTo>
                <a:close/>
              </a:path>
              <a:path w="21600" h="21600" extrusionOk="0">
                <a:moveTo>
                  <a:pt x="1913" y="10620"/>
                </a:moveTo>
                <a:lnTo>
                  <a:pt x="3699" y="10620"/>
                </a:lnTo>
                <a:lnTo>
                  <a:pt x="2678" y="11258"/>
                </a:lnTo>
                <a:lnTo>
                  <a:pt x="2296" y="10963"/>
                </a:lnTo>
                <a:lnTo>
                  <a:pt x="2125" y="11061"/>
                </a:lnTo>
                <a:lnTo>
                  <a:pt x="2700" y="11503"/>
                </a:lnTo>
                <a:lnTo>
                  <a:pt x="3699" y="10865"/>
                </a:lnTo>
                <a:lnTo>
                  <a:pt x="3699" y="11601"/>
                </a:lnTo>
                <a:lnTo>
                  <a:pt x="1913" y="11601"/>
                </a:lnTo>
                <a:lnTo>
                  <a:pt x="1913" y="10620"/>
                </a:lnTo>
                <a:close/>
              </a:path>
              <a:path w="21600" h="21600" extrusionOk="0">
                <a:moveTo>
                  <a:pt x="1913" y="12190"/>
                </a:moveTo>
                <a:lnTo>
                  <a:pt x="3699" y="12190"/>
                </a:lnTo>
                <a:lnTo>
                  <a:pt x="2678" y="12829"/>
                </a:lnTo>
                <a:lnTo>
                  <a:pt x="2296" y="12534"/>
                </a:lnTo>
                <a:lnTo>
                  <a:pt x="2125" y="12632"/>
                </a:lnTo>
                <a:lnTo>
                  <a:pt x="2700" y="13074"/>
                </a:lnTo>
                <a:lnTo>
                  <a:pt x="3699" y="12436"/>
                </a:lnTo>
                <a:lnTo>
                  <a:pt x="3699" y="13172"/>
                </a:lnTo>
                <a:lnTo>
                  <a:pt x="1913" y="13172"/>
                </a:lnTo>
                <a:lnTo>
                  <a:pt x="1913" y="12190"/>
                </a:lnTo>
                <a:close/>
              </a:path>
              <a:path w="21600" h="21600" extrusionOk="0">
                <a:moveTo>
                  <a:pt x="1913" y="13761"/>
                </a:moveTo>
                <a:lnTo>
                  <a:pt x="3699" y="13761"/>
                </a:lnTo>
                <a:lnTo>
                  <a:pt x="2678" y="14400"/>
                </a:lnTo>
                <a:lnTo>
                  <a:pt x="2296" y="14105"/>
                </a:lnTo>
                <a:lnTo>
                  <a:pt x="2125" y="14203"/>
                </a:lnTo>
                <a:lnTo>
                  <a:pt x="2700" y="14645"/>
                </a:lnTo>
                <a:lnTo>
                  <a:pt x="3699" y="14007"/>
                </a:lnTo>
                <a:lnTo>
                  <a:pt x="3699" y="14743"/>
                </a:lnTo>
                <a:lnTo>
                  <a:pt x="1913" y="14743"/>
                </a:lnTo>
                <a:lnTo>
                  <a:pt x="1913" y="13761"/>
                </a:lnTo>
                <a:close/>
              </a:path>
              <a:path w="21600" h="21600" extrusionOk="0">
                <a:moveTo>
                  <a:pt x="1913" y="15332"/>
                </a:moveTo>
                <a:lnTo>
                  <a:pt x="3699" y="15332"/>
                </a:lnTo>
                <a:lnTo>
                  <a:pt x="2678" y="15970"/>
                </a:lnTo>
                <a:lnTo>
                  <a:pt x="2296" y="15676"/>
                </a:lnTo>
                <a:lnTo>
                  <a:pt x="2125" y="15774"/>
                </a:lnTo>
                <a:lnTo>
                  <a:pt x="2700" y="16216"/>
                </a:lnTo>
                <a:lnTo>
                  <a:pt x="3699" y="15578"/>
                </a:lnTo>
                <a:lnTo>
                  <a:pt x="3699" y="16314"/>
                </a:lnTo>
                <a:lnTo>
                  <a:pt x="1913" y="16314"/>
                </a:lnTo>
                <a:lnTo>
                  <a:pt x="1913" y="15332"/>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p>
            <a:endParaRPr lang="en-US"/>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49156"/>
                                        </p:tgtEl>
                                        <p:attrNameLst>
                                          <p:attrName>style.visibility</p:attrName>
                                        </p:attrNameLst>
                                      </p:cBhvr>
                                      <p:to>
                                        <p:strVal val="visible"/>
                                      </p:to>
                                    </p:set>
                                    <p:anim calcmode="lin" valueType="num">
                                      <p:cBhvr>
                                        <p:cTn id="7" dur="1000" fill="hold"/>
                                        <p:tgtEl>
                                          <p:spTgt spid="49156"/>
                                        </p:tgtEl>
                                        <p:attrNameLst>
                                          <p:attrName>ppt_w</p:attrName>
                                        </p:attrNameLst>
                                      </p:cBhvr>
                                      <p:tavLst>
                                        <p:tav tm="0">
                                          <p:val>
                                            <p:strVal val="#ppt_w+.3"/>
                                          </p:val>
                                        </p:tav>
                                        <p:tav tm="100000">
                                          <p:val>
                                            <p:strVal val="#ppt_w"/>
                                          </p:val>
                                        </p:tav>
                                      </p:tavLst>
                                    </p:anim>
                                    <p:anim calcmode="lin" valueType="num">
                                      <p:cBhvr>
                                        <p:cTn id="8" dur="1000" fill="hold"/>
                                        <p:tgtEl>
                                          <p:spTgt spid="49156"/>
                                        </p:tgtEl>
                                        <p:attrNameLst>
                                          <p:attrName>ppt_h</p:attrName>
                                        </p:attrNameLst>
                                      </p:cBhvr>
                                      <p:tavLst>
                                        <p:tav tm="0">
                                          <p:val>
                                            <p:strVal val="#ppt_h"/>
                                          </p:val>
                                        </p:tav>
                                        <p:tav tm="100000">
                                          <p:val>
                                            <p:strVal val="#ppt_h"/>
                                          </p:val>
                                        </p:tav>
                                      </p:tavLst>
                                    </p:anim>
                                    <p:animEffect transition="in" filter="fade">
                                      <p:cBhvr>
                                        <p:cTn id="9" dur="1000"/>
                                        <p:tgtEl>
                                          <p:spTgt spid="4915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49157">
                                            <p:txEl>
                                              <p:pRg st="0" end="0"/>
                                            </p:txEl>
                                          </p:spTgt>
                                        </p:tgtEl>
                                        <p:attrNameLst>
                                          <p:attrName>style.visibility</p:attrName>
                                        </p:attrNameLst>
                                      </p:cBhvr>
                                      <p:to>
                                        <p:strVal val="visible"/>
                                      </p:to>
                                    </p:set>
                                    <p:anim calcmode="lin" valueType="num">
                                      <p:cBhvr>
                                        <p:cTn id="14" dur="1000" fill="hold"/>
                                        <p:tgtEl>
                                          <p:spTgt spid="4915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915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915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49157">
                                            <p:txEl>
                                              <p:pRg st="1" end="1"/>
                                            </p:txEl>
                                          </p:spTgt>
                                        </p:tgtEl>
                                        <p:attrNameLst>
                                          <p:attrName>style.visibility</p:attrName>
                                        </p:attrNameLst>
                                      </p:cBhvr>
                                      <p:to>
                                        <p:strVal val="visible"/>
                                      </p:to>
                                    </p:set>
                                    <p:anim calcmode="lin" valueType="num">
                                      <p:cBhvr>
                                        <p:cTn id="21" dur="1000" fill="hold"/>
                                        <p:tgtEl>
                                          <p:spTgt spid="49157">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49157">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4915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49157">
                                            <p:txEl>
                                              <p:pRg st="2" end="2"/>
                                            </p:txEl>
                                          </p:spTgt>
                                        </p:tgtEl>
                                        <p:attrNameLst>
                                          <p:attrName>style.visibility</p:attrName>
                                        </p:attrNameLst>
                                      </p:cBhvr>
                                      <p:to>
                                        <p:strVal val="visible"/>
                                      </p:to>
                                    </p:set>
                                    <p:anim calcmode="lin" valueType="num">
                                      <p:cBhvr>
                                        <p:cTn id="28" dur="1000" fill="hold"/>
                                        <p:tgtEl>
                                          <p:spTgt spid="49157">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49157">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915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49157">
                                            <p:txEl>
                                              <p:pRg st="3" end="3"/>
                                            </p:txEl>
                                          </p:spTgt>
                                        </p:tgtEl>
                                        <p:attrNameLst>
                                          <p:attrName>style.visibility</p:attrName>
                                        </p:attrNameLst>
                                      </p:cBhvr>
                                      <p:to>
                                        <p:strVal val="visible"/>
                                      </p:to>
                                    </p:set>
                                    <p:anim calcmode="lin" valueType="num">
                                      <p:cBhvr>
                                        <p:cTn id="35" dur="1000" fill="hold"/>
                                        <p:tgtEl>
                                          <p:spTgt spid="49157">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49157">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915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2"/>
          <p:cNvSpPr>
            <a:spLocks noGrp="1" noChangeArrowheads="1"/>
          </p:cNvSpPr>
          <p:nvPr>
            <p:ph type="title"/>
          </p:nvPr>
        </p:nvSpPr>
        <p:spPr/>
        <p:txBody>
          <a:bodyPr/>
          <a:lstStyle/>
          <a:p>
            <a:r>
              <a:rPr lang="en-US"/>
              <a:t>Cont’d….</a:t>
            </a:r>
          </a:p>
        </p:txBody>
      </p:sp>
      <p:sp>
        <p:nvSpPr>
          <p:cNvPr id="73731" name="Rectangle 3"/>
          <p:cNvSpPr>
            <a:spLocks noGrp="1" noChangeArrowheads="1"/>
          </p:cNvSpPr>
          <p:nvPr>
            <p:ph type="body" idx="1"/>
          </p:nvPr>
        </p:nvSpPr>
        <p:spPr>
          <a:xfrm>
            <a:off x="838200" y="2371725"/>
            <a:ext cx="7693025" cy="3724275"/>
          </a:xfrm>
        </p:spPr>
        <p:txBody>
          <a:bodyPr/>
          <a:lstStyle/>
          <a:p>
            <a:r>
              <a:rPr lang="en-US" sz="3200"/>
              <a:t>Step 4) </a:t>
            </a:r>
            <a:r>
              <a:rPr lang="en-US" sz="3200" b="1" u="sng"/>
              <a:t>Clinical trials</a:t>
            </a:r>
            <a:r>
              <a:rPr lang="en-US" sz="3200" b="1"/>
              <a:t> – Safety, efficacy, side effects, tissue residue, withdrawal times, and shelf life are tested in the target species.</a:t>
            </a:r>
          </a:p>
          <a:p>
            <a:pPr lvl="1">
              <a:buFontTx/>
              <a:buNone/>
            </a:pPr>
            <a:r>
              <a:rPr lang="en-US" sz="3200"/>
              <a:t>	</a:t>
            </a:r>
          </a:p>
          <a:p>
            <a:endParaRPr lang="en-US"/>
          </a:p>
        </p:txBody>
      </p:sp>
    </p:spTree>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2"/>
            </a:solidFill>
            <a:effectLst/>
            <a:latin typeface="Century Gothic"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2"/>
            </a:solidFill>
            <a:effectLst/>
            <a:latin typeface="Century Gothic" pitchFamily="34" charset="0"/>
            <a:cs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Capsules</Template>
  <TotalTime>1439</TotalTime>
  <Words>674</Words>
  <Application>Microsoft Office PowerPoint</Application>
  <PresentationFormat>On-screen Show (4:3)</PresentationFormat>
  <Paragraphs>107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Wingdings</vt:lpstr>
      <vt:lpstr>Times New Roman</vt:lpstr>
      <vt:lpstr>Batik Regular</vt:lpstr>
      <vt:lpstr>Century Gothic</vt:lpstr>
      <vt:lpstr>Capsules</vt:lpstr>
      <vt:lpstr>DRUG DEVELOPMENT  AND CONTROL</vt:lpstr>
      <vt:lpstr>Slide 2</vt:lpstr>
      <vt:lpstr>Your pharmaceutical company wants to  introduce a new  product to the world….</vt:lpstr>
      <vt:lpstr>Slide 4</vt:lpstr>
      <vt:lpstr>Slide 5</vt:lpstr>
      <vt:lpstr>Scientists are looking for signs of : </vt:lpstr>
      <vt:lpstr>Examples of teratogenicity</vt:lpstr>
      <vt:lpstr>Continued… </vt:lpstr>
      <vt:lpstr>Cont’d….</vt:lpstr>
      <vt:lpstr>Slide 10</vt:lpstr>
      <vt:lpstr>Slide 11</vt:lpstr>
      <vt:lpstr>Slide 12</vt:lpstr>
      <vt:lpstr>Continued…..</vt:lpstr>
      <vt:lpstr>TOXICITY   Toxicity evaluations also determine the dose that causes organ or tissue damage, permanent injury, or death. </vt:lpstr>
      <vt:lpstr>The THERAPEUTIC INDEX is used to measure the safety of a drug. The larger the TI, the safer the drug.</vt:lpstr>
      <vt:lpstr>DRUG A continued..</vt:lpstr>
      <vt:lpstr>DRUG B</vt:lpstr>
      <vt:lpstr>Which drug is safer? </vt:lpstr>
      <vt:lpstr>Slide 19</vt:lpstr>
      <vt:lpstr>GENERICS</vt:lpstr>
      <vt:lpstr>CHARLEY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DEVELOPMENT  AND CONTROL</dc:title>
  <dc:creator>Lori</dc:creator>
  <cp:lastModifiedBy>Lori</cp:lastModifiedBy>
  <cp:revision>19</cp:revision>
  <dcterms:created xsi:type="dcterms:W3CDTF">2008-08-23T20:43:22Z</dcterms:created>
  <dcterms:modified xsi:type="dcterms:W3CDTF">2010-05-04T18:22:05Z</dcterms:modified>
</cp:coreProperties>
</file>